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5-5.png>
</file>

<file path=ppt/media/image-5-6.png>
</file>

<file path=ppt/media/image-5-7.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media/image-8-4.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9" Type="http://schemas.openxmlformats.org/officeDocument/2006/relationships/slideLayout" Target="../slideLayouts/slideLayout1.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9427607" y="2358152"/>
            <a:ext cx="4919186" cy="3513177"/>
          </a:xfrm>
          <a:prstGeom prst="rect">
            <a:avLst/>
          </a:prstGeom>
        </p:spPr>
      </p:pic>
      <p:sp>
        <p:nvSpPr>
          <p:cNvPr id="5" name="Text 1"/>
          <p:cNvSpPr/>
          <p:nvPr/>
        </p:nvSpPr>
        <p:spPr>
          <a:xfrm>
            <a:off x="793790" y="1425535"/>
            <a:ext cx="7556421" cy="2934653"/>
          </a:xfrm>
          <a:prstGeom prst="rect">
            <a:avLst/>
          </a:prstGeom>
          <a:noFill/>
          <a:ln/>
        </p:spPr>
        <p:txBody>
          <a:bodyPr wrap="square" rtlCol="0" anchor="t"/>
          <a:lstStyle/>
          <a:p>
            <a:pPr indent="0" marL="0">
              <a:lnSpc>
                <a:spcPts val="7702"/>
              </a:lnSpc>
              <a:buNone/>
            </a:pPr>
            <a:r>
              <a:rPr lang="en-US" sz="6162" b="1" dirty="0">
                <a:solidFill>
                  <a:srgbClr val="231971"/>
                </a:solidFill>
                <a:latin typeface="Outfit" pitchFamily="34" charset="0"/>
                <a:ea typeface="Outfit" pitchFamily="34" charset="-122"/>
                <a:cs typeface="Outfit" pitchFamily="34" charset="-120"/>
              </a:rPr>
              <a:t>Introduction to Error Handling in Express.js</a:t>
            </a:r>
            <a:endParaRPr lang="en-US" sz="6162" dirty="0"/>
          </a:p>
        </p:txBody>
      </p:sp>
      <p:sp>
        <p:nvSpPr>
          <p:cNvPr id="6" name="Text 2"/>
          <p:cNvSpPr/>
          <p:nvPr/>
        </p:nvSpPr>
        <p:spPr>
          <a:xfrm>
            <a:off x="793790" y="4700349"/>
            <a:ext cx="7556421" cy="1451610"/>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Error handling is a critical aspect of building robust and reliable web applications with Express.js. This presentation will guide you through the importance of error handling, the types of errors you may encounter, and the best practices for managing them effectively.</a:t>
            </a:r>
            <a:endParaRPr lang="en-US" sz="1786" dirty="0"/>
          </a:p>
        </p:txBody>
      </p:sp>
      <p:sp>
        <p:nvSpPr>
          <p:cNvPr id="7" name="Shape 3"/>
          <p:cNvSpPr/>
          <p:nvPr/>
        </p:nvSpPr>
        <p:spPr>
          <a:xfrm>
            <a:off x="793790" y="6424017"/>
            <a:ext cx="362903" cy="362903"/>
          </a:xfrm>
          <a:prstGeom prst="roundRect">
            <a:avLst>
              <a:gd name="adj" fmla="val 25194296"/>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801410" y="6431637"/>
            <a:ext cx="347663" cy="347663"/>
          </a:xfrm>
          <a:prstGeom prst="rect">
            <a:avLst/>
          </a:prstGeom>
        </p:spPr>
      </p:pic>
      <p:sp>
        <p:nvSpPr>
          <p:cNvPr id="9" name="Text 4"/>
          <p:cNvSpPr/>
          <p:nvPr/>
        </p:nvSpPr>
        <p:spPr>
          <a:xfrm>
            <a:off x="1270040" y="6407110"/>
            <a:ext cx="3066098" cy="396835"/>
          </a:xfrm>
          <a:prstGeom prst="rect">
            <a:avLst/>
          </a:prstGeom>
          <a:noFill/>
          <a:ln/>
        </p:spPr>
        <p:txBody>
          <a:bodyPr wrap="none" rtlCol="0" anchor="t"/>
          <a:lstStyle/>
          <a:p>
            <a:pPr algn="l" indent="0" marL="0">
              <a:lnSpc>
                <a:spcPts val="3126"/>
              </a:lnSpc>
              <a:buNone/>
            </a:pPr>
            <a:r>
              <a:rPr lang="en-US" sz="2233" b="1" dirty="0">
                <a:solidFill>
                  <a:srgbClr val="2A2742"/>
                </a:solidFill>
                <a:latin typeface="Arimo" pitchFamily="34" charset="0"/>
                <a:ea typeface="Arimo" pitchFamily="34" charset="-122"/>
                <a:cs typeface="Arimo" pitchFamily="34" charset="-120"/>
              </a:rPr>
              <a:t>by Vivek Singh Parmar</a:t>
            </a:r>
            <a:endParaRPr lang="en-US" sz="2233"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4" name="Text 1"/>
          <p:cNvSpPr/>
          <p:nvPr/>
        </p:nvSpPr>
        <p:spPr>
          <a:xfrm>
            <a:off x="793790" y="3760351"/>
            <a:ext cx="5670590" cy="708779"/>
          </a:xfrm>
          <a:prstGeom prst="rect">
            <a:avLst/>
          </a:prstGeom>
          <a:noFill/>
          <a:ln/>
        </p:spPr>
        <p:txBody>
          <a:bodyPr wrap="none" rtlCol="0" anchor="t"/>
          <a:lstStyle/>
          <a:p>
            <a:pPr indent="0" marL="0">
              <a:lnSpc>
                <a:spcPts val="5581"/>
              </a:lnSpc>
              <a:buNone/>
            </a:pPr>
            <a:endParaRPr lang="en-US" sz="4465" dirty="0"/>
          </a:p>
        </p:txBody>
      </p:sp>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9427488" y="2546747"/>
            <a:ext cx="4919305" cy="3136106"/>
          </a:xfrm>
          <a:prstGeom prst="rect">
            <a:avLst/>
          </a:prstGeom>
        </p:spPr>
      </p:pic>
      <p:sp>
        <p:nvSpPr>
          <p:cNvPr id="5" name="Text 1"/>
          <p:cNvSpPr/>
          <p:nvPr/>
        </p:nvSpPr>
        <p:spPr>
          <a:xfrm>
            <a:off x="793790" y="748189"/>
            <a:ext cx="7556421" cy="1417558"/>
          </a:xfrm>
          <a:prstGeom prst="rect">
            <a:avLst/>
          </a:prstGeom>
          <a:noFill/>
          <a:ln/>
        </p:spPr>
        <p:txBody>
          <a:bodyPr wrap="square" rtlCol="0" anchor="t"/>
          <a:lstStyle/>
          <a:p>
            <a:pPr indent="0" marL="0">
              <a:lnSpc>
                <a:spcPts val="5581"/>
              </a:lnSpc>
              <a:buNone/>
            </a:pPr>
            <a:r>
              <a:rPr lang="en-US" sz="4465" b="1" dirty="0">
                <a:solidFill>
                  <a:srgbClr val="231971"/>
                </a:solidFill>
                <a:latin typeface="Outfit" pitchFamily="34" charset="0"/>
                <a:ea typeface="Outfit" pitchFamily="34" charset="-122"/>
                <a:cs typeface="Outfit" pitchFamily="34" charset="-120"/>
              </a:rPr>
              <a:t>Importance of Error Handling</a:t>
            </a:r>
            <a:endParaRPr lang="en-US" sz="4465" dirty="0"/>
          </a:p>
        </p:txBody>
      </p:sp>
      <p:sp>
        <p:nvSpPr>
          <p:cNvPr id="6" name="Shape 2"/>
          <p:cNvSpPr/>
          <p:nvPr/>
        </p:nvSpPr>
        <p:spPr>
          <a:xfrm>
            <a:off x="793790" y="2761059"/>
            <a:ext cx="510302" cy="510302"/>
          </a:xfrm>
          <a:prstGeom prst="roundRect">
            <a:avLst>
              <a:gd name="adj" fmla="val 18669"/>
            </a:avLst>
          </a:prstGeom>
          <a:solidFill>
            <a:srgbClr val="E9E6FA"/>
          </a:solidFill>
          <a:ln w="7620">
            <a:solidFill>
              <a:srgbClr val="BDB8DF"/>
            </a:solidFill>
            <a:prstDash val="solid"/>
          </a:ln>
        </p:spPr>
      </p:sp>
      <p:sp>
        <p:nvSpPr>
          <p:cNvPr id="7" name="Text 3"/>
          <p:cNvSpPr/>
          <p:nvPr/>
        </p:nvSpPr>
        <p:spPr>
          <a:xfrm>
            <a:off x="982504" y="2846070"/>
            <a:ext cx="132755" cy="340281"/>
          </a:xfrm>
          <a:prstGeom prst="rect">
            <a:avLst/>
          </a:prstGeom>
          <a:noFill/>
          <a:ln/>
        </p:spPr>
        <p:txBody>
          <a:bodyPr wrap="none" rtlCol="0" anchor="t"/>
          <a:lstStyle/>
          <a:p>
            <a:pPr algn="ctr" indent="0" marL="0">
              <a:lnSpc>
                <a:spcPts val="2679"/>
              </a:lnSpc>
              <a:buNone/>
            </a:pPr>
            <a:r>
              <a:rPr lang="en-US" sz="2679" b="1" dirty="0">
                <a:solidFill>
                  <a:srgbClr val="2A2742"/>
                </a:solidFill>
                <a:latin typeface="Outfit" pitchFamily="34" charset="0"/>
                <a:ea typeface="Outfit" pitchFamily="34" charset="-122"/>
                <a:cs typeface="Outfit" pitchFamily="34" charset="-120"/>
              </a:rPr>
              <a:t>1</a:t>
            </a:r>
            <a:endParaRPr lang="en-US" sz="2679" dirty="0"/>
          </a:p>
        </p:txBody>
      </p:sp>
      <p:sp>
        <p:nvSpPr>
          <p:cNvPr id="8" name="Text 4"/>
          <p:cNvSpPr/>
          <p:nvPr/>
        </p:nvSpPr>
        <p:spPr>
          <a:xfrm>
            <a:off x="1530906" y="2761059"/>
            <a:ext cx="2927747" cy="708660"/>
          </a:xfrm>
          <a:prstGeom prst="rect">
            <a:avLst/>
          </a:prstGeom>
          <a:noFill/>
          <a:ln/>
        </p:spPr>
        <p:txBody>
          <a:bodyPr wrap="square" rtlCol="0" anchor="t"/>
          <a:lstStyle/>
          <a:p>
            <a:pPr indent="0" marL="0">
              <a:lnSpc>
                <a:spcPts val="2791"/>
              </a:lnSpc>
              <a:buNone/>
            </a:pPr>
            <a:r>
              <a:rPr lang="en-US" sz="2233" b="1" dirty="0">
                <a:solidFill>
                  <a:srgbClr val="2A2742"/>
                </a:solidFill>
                <a:latin typeface="Outfit" pitchFamily="34" charset="0"/>
                <a:ea typeface="Outfit" pitchFamily="34" charset="-122"/>
                <a:cs typeface="Outfit" pitchFamily="34" charset="-120"/>
              </a:rPr>
              <a:t>Improved User Experience</a:t>
            </a:r>
            <a:endParaRPr lang="en-US" sz="2233" dirty="0"/>
          </a:p>
        </p:txBody>
      </p:sp>
      <p:sp>
        <p:nvSpPr>
          <p:cNvPr id="9" name="Text 5"/>
          <p:cNvSpPr/>
          <p:nvPr/>
        </p:nvSpPr>
        <p:spPr>
          <a:xfrm>
            <a:off x="1530906" y="3605808"/>
            <a:ext cx="2927747" cy="2177415"/>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Proper error handling ensures users are provided with clear and helpful feedback, enhancing their overall experience with your application.</a:t>
            </a:r>
            <a:endParaRPr lang="en-US" sz="1786" dirty="0"/>
          </a:p>
        </p:txBody>
      </p:sp>
      <p:sp>
        <p:nvSpPr>
          <p:cNvPr id="10" name="Shape 6"/>
          <p:cNvSpPr/>
          <p:nvPr/>
        </p:nvSpPr>
        <p:spPr>
          <a:xfrm>
            <a:off x="4685467" y="2761059"/>
            <a:ext cx="510302" cy="510302"/>
          </a:xfrm>
          <a:prstGeom prst="roundRect">
            <a:avLst>
              <a:gd name="adj" fmla="val 18669"/>
            </a:avLst>
          </a:prstGeom>
          <a:solidFill>
            <a:srgbClr val="E9E6FA"/>
          </a:solidFill>
          <a:ln w="7620">
            <a:solidFill>
              <a:srgbClr val="BDB8DF"/>
            </a:solidFill>
            <a:prstDash val="solid"/>
          </a:ln>
        </p:spPr>
      </p:sp>
      <p:sp>
        <p:nvSpPr>
          <p:cNvPr id="11" name="Text 7"/>
          <p:cNvSpPr/>
          <p:nvPr/>
        </p:nvSpPr>
        <p:spPr>
          <a:xfrm>
            <a:off x="4842629" y="2846070"/>
            <a:ext cx="195977" cy="340281"/>
          </a:xfrm>
          <a:prstGeom prst="rect">
            <a:avLst/>
          </a:prstGeom>
          <a:noFill/>
          <a:ln/>
        </p:spPr>
        <p:txBody>
          <a:bodyPr wrap="none" rtlCol="0" anchor="t"/>
          <a:lstStyle/>
          <a:p>
            <a:pPr algn="ctr" indent="0" marL="0">
              <a:lnSpc>
                <a:spcPts val="2679"/>
              </a:lnSpc>
              <a:buNone/>
            </a:pPr>
            <a:r>
              <a:rPr lang="en-US" sz="2679" b="1" dirty="0">
                <a:solidFill>
                  <a:srgbClr val="2A2742"/>
                </a:solidFill>
                <a:latin typeface="Outfit" pitchFamily="34" charset="0"/>
                <a:ea typeface="Outfit" pitchFamily="34" charset="-122"/>
                <a:cs typeface="Outfit" pitchFamily="34" charset="-120"/>
              </a:rPr>
              <a:t>2</a:t>
            </a:r>
            <a:endParaRPr lang="en-US" sz="2679" dirty="0"/>
          </a:p>
        </p:txBody>
      </p:sp>
      <p:sp>
        <p:nvSpPr>
          <p:cNvPr id="12" name="Text 8"/>
          <p:cNvSpPr/>
          <p:nvPr/>
        </p:nvSpPr>
        <p:spPr>
          <a:xfrm>
            <a:off x="5422583" y="2761059"/>
            <a:ext cx="2835235" cy="354330"/>
          </a:xfrm>
          <a:prstGeom prst="rect">
            <a:avLst/>
          </a:prstGeom>
          <a:noFill/>
          <a:ln/>
        </p:spPr>
        <p:txBody>
          <a:bodyPr wrap="none" rtlCol="0" anchor="t"/>
          <a:lstStyle/>
          <a:p>
            <a:pPr indent="0" marL="0">
              <a:lnSpc>
                <a:spcPts val="2791"/>
              </a:lnSpc>
              <a:buNone/>
            </a:pPr>
            <a:r>
              <a:rPr lang="en-US" sz="2233" b="1" dirty="0">
                <a:solidFill>
                  <a:srgbClr val="2A2742"/>
                </a:solidFill>
                <a:latin typeface="Outfit" pitchFamily="34" charset="0"/>
                <a:ea typeface="Outfit" pitchFamily="34" charset="-122"/>
                <a:cs typeface="Outfit" pitchFamily="34" charset="-120"/>
              </a:rPr>
              <a:t>Easier Debugging</a:t>
            </a:r>
            <a:endParaRPr lang="en-US" sz="2233" dirty="0"/>
          </a:p>
        </p:txBody>
      </p:sp>
      <p:sp>
        <p:nvSpPr>
          <p:cNvPr id="13" name="Text 9"/>
          <p:cNvSpPr/>
          <p:nvPr/>
        </p:nvSpPr>
        <p:spPr>
          <a:xfrm>
            <a:off x="5422583" y="3251478"/>
            <a:ext cx="2927747" cy="1814513"/>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Effective error handling makes it simpler to identify and resolve issues, saving time and resources during the development process.</a:t>
            </a:r>
            <a:endParaRPr lang="en-US" sz="1786" dirty="0"/>
          </a:p>
        </p:txBody>
      </p:sp>
      <p:sp>
        <p:nvSpPr>
          <p:cNvPr id="14" name="Shape 10"/>
          <p:cNvSpPr/>
          <p:nvPr/>
        </p:nvSpPr>
        <p:spPr>
          <a:xfrm>
            <a:off x="793790" y="6265188"/>
            <a:ext cx="510302" cy="510302"/>
          </a:xfrm>
          <a:prstGeom prst="roundRect">
            <a:avLst>
              <a:gd name="adj" fmla="val 18669"/>
            </a:avLst>
          </a:prstGeom>
          <a:solidFill>
            <a:srgbClr val="E9E6FA"/>
          </a:solidFill>
          <a:ln w="7620">
            <a:solidFill>
              <a:srgbClr val="BDB8DF"/>
            </a:solidFill>
            <a:prstDash val="solid"/>
          </a:ln>
        </p:spPr>
      </p:sp>
      <p:sp>
        <p:nvSpPr>
          <p:cNvPr id="15" name="Text 11"/>
          <p:cNvSpPr/>
          <p:nvPr/>
        </p:nvSpPr>
        <p:spPr>
          <a:xfrm>
            <a:off x="952143" y="6350198"/>
            <a:ext cx="193596" cy="340281"/>
          </a:xfrm>
          <a:prstGeom prst="rect">
            <a:avLst/>
          </a:prstGeom>
          <a:noFill/>
          <a:ln/>
        </p:spPr>
        <p:txBody>
          <a:bodyPr wrap="none" rtlCol="0" anchor="t"/>
          <a:lstStyle/>
          <a:p>
            <a:pPr algn="ctr" indent="0" marL="0">
              <a:lnSpc>
                <a:spcPts val="2679"/>
              </a:lnSpc>
              <a:buNone/>
            </a:pPr>
            <a:r>
              <a:rPr lang="en-US" sz="2679" b="1" dirty="0">
                <a:solidFill>
                  <a:srgbClr val="2A2742"/>
                </a:solidFill>
                <a:latin typeface="Outfit" pitchFamily="34" charset="0"/>
                <a:ea typeface="Outfit" pitchFamily="34" charset="-122"/>
                <a:cs typeface="Outfit" pitchFamily="34" charset="-120"/>
              </a:rPr>
              <a:t>3</a:t>
            </a:r>
            <a:endParaRPr lang="en-US" sz="2679" dirty="0"/>
          </a:p>
        </p:txBody>
      </p:sp>
      <p:sp>
        <p:nvSpPr>
          <p:cNvPr id="16" name="Text 12"/>
          <p:cNvSpPr/>
          <p:nvPr/>
        </p:nvSpPr>
        <p:spPr>
          <a:xfrm>
            <a:off x="1530906" y="6265188"/>
            <a:ext cx="3271838" cy="354330"/>
          </a:xfrm>
          <a:prstGeom prst="rect">
            <a:avLst/>
          </a:prstGeom>
          <a:noFill/>
          <a:ln/>
        </p:spPr>
        <p:txBody>
          <a:bodyPr wrap="none" rtlCol="0" anchor="t"/>
          <a:lstStyle/>
          <a:p>
            <a:pPr indent="0" marL="0">
              <a:lnSpc>
                <a:spcPts val="2791"/>
              </a:lnSpc>
              <a:buNone/>
            </a:pPr>
            <a:r>
              <a:rPr lang="en-US" sz="2233" b="1" dirty="0">
                <a:solidFill>
                  <a:srgbClr val="2A2742"/>
                </a:solidFill>
                <a:latin typeface="Outfit" pitchFamily="34" charset="0"/>
                <a:ea typeface="Outfit" pitchFamily="34" charset="-122"/>
                <a:cs typeface="Outfit" pitchFamily="34" charset="-120"/>
              </a:rPr>
              <a:t>Compliance and Security</a:t>
            </a:r>
            <a:endParaRPr lang="en-US" sz="2233" dirty="0"/>
          </a:p>
        </p:txBody>
      </p:sp>
      <p:sp>
        <p:nvSpPr>
          <p:cNvPr id="17" name="Text 13"/>
          <p:cNvSpPr/>
          <p:nvPr/>
        </p:nvSpPr>
        <p:spPr>
          <a:xfrm>
            <a:off x="1530906" y="6755606"/>
            <a:ext cx="6819305" cy="725805"/>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Handling errors correctly can help you avoid exposing sensitive information and maintain compliance with relevant regulations.</a:t>
            </a:r>
            <a:endParaRPr lang="en-US" sz="1786"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4" name="Text 1"/>
          <p:cNvSpPr/>
          <p:nvPr/>
        </p:nvSpPr>
        <p:spPr>
          <a:xfrm>
            <a:off x="793790" y="2539960"/>
            <a:ext cx="7420570" cy="708779"/>
          </a:xfrm>
          <a:prstGeom prst="rect">
            <a:avLst/>
          </a:prstGeom>
          <a:noFill/>
          <a:ln/>
        </p:spPr>
        <p:txBody>
          <a:bodyPr wrap="none" rtlCol="0" anchor="t"/>
          <a:lstStyle/>
          <a:p>
            <a:pPr indent="0" marL="0">
              <a:lnSpc>
                <a:spcPts val="5581"/>
              </a:lnSpc>
              <a:buNone/>
            </a:pPr>
            <a:r>
              <a:rPr lang="en-US" sz="4465" b="1" dirty="0">
                <a:solidFill>
                  <a:srgbClr val="231971"/>
                </a:solidFill>
                <a:latin typeface="Outfit" pitchFamily="34" charset="0"/>
                <a:ea typeface="Outfit" pitchFamily="34" charset="-122"/>
                <a:cs typeface="Outfit" pitchFamily="34" charset="-120"/>
              </a:rPr>
              <a:t>Types of Errors in Express.js</a:t>
            </a:r>
            <a:endParaRPr lang="en-US" sz="4465" dirty="0"/>
          </a:p>
        </p:txBody>
      </p:sp>
      <p:sp>
        <p:nvSpPr>
          <p:cNvPr id="5" name="Text 2"/>
          <p:cNvSpPr/>
          <p:nvPr/>
        </p:nvSpPr>
        <p:spPr>
          <a:xfrm>
            <a:off x="793790" y="3815715"/>
            <a:ext cx="2835235" cy="354330"/>
          </a:xfrm>
          <a:prstGeom prst="rect">
            <a:avLst/>
          </a:prstGeom>
          <a:noFill/>
          <a:ln/>
        </p:spPr>
        <p:txBody>
          <a:bodyPr wrap="none" rtlCol="0" anchor="t"/>
          <a:lstStyle/>
          <a:p>
            <a:pPr indent="0" marL="0">
              <a:lnSpc>
                <a:spcPts val="2791"/>
              </a:lnSpc>
              <a:buNone/>
            </a:pPr>
            <a:r>
              <a:rPr lang="en-US" sz="2233" b="1" dirty="0">
                <a:solidFill>
                  <a:srgbClr val="231971"/>
                </a:solidFill>
                <a:latin typeface="Outfit" pitchFamily="34" charset="0"/>
                <a:ea typeface="Outfit" pitchFamily="34" charset="-122"/>
                <a:cs typeface="Outfit" pitchFamily="34" charset="-120"/>
              </a:rPr>
              <a:t>Synchronous Errors</a:t>
            </a:r>
            <a:endParaRPr lang="en-US" sz="2233" dirty="0"/>
          </a:p>
        </p:txBody>
      </p:sp>
      <p:sp>
        <p:nvSpPr>
          <p:cNvPr id="6" name="Text 3"/>
          <p:cNvSpPr/>
          <p:nvPr/>
        </p:nvSpPr>
        <p:spPr>
          <a:xfrm>
            <a:off x="793790" y="4396859"/>
            <a:ext cx="3978116" cy="1088708"/>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These occur during the execution of synchronous code, such as database queries or file operations.</a:t>
            </a:r>
            <a:endParaRPr lang="en-US" sz="1786" dirty="0"/>
          </a:p>
        </p:txBody>
      </p:sp>
      <p:sp>
        <p:nvSpPr>
          <p:cNvPr id="7" name="Text 4"/>
          <p:cNvSpPr/>
          <p:nvPr/>
        </p:nvSpPr>
        <p:spPr>
          <a:xfrm>
            <a:off x="5332928" y="3815715"/>
            <a:ext cx="2835235" cy="354330"/>
          </a:xfrm>
          <a:prstGeom prst="rect">
            <a:avLst/>
          </a:prstGeom>
          <a:noFill/>
          <a:ln/>
        </p:spPr>
        <p:txBody>
          <a:bodyPr wrap="none" rtlCol="0" anchor="t"/>
          <a:lstStyle/>
          <a:p>
            <a:pPr indent="0" marL="0">
              <a:lnSpc>
                <a:spcPts val="2791"/>
              </a:lnSpc>
              <a:buNone/>
            </a:pPr>
            <a:r>
              <a:rPr lang="en-US" sz="2233" b="1" dirty="0">
                <a:solidFill>
                  <a:srgbClr val="231971"/>
                </a:solidFill>
                <a:latin typeface="Outfit" pitchFamily="34" charset="0"/>
                <a:ea typeface="Outfit" pitchFamily="34" charset="-122"/>
                <a:cs typeface="Outfit" pitchFamily="34" charset="-120"/>
              </a:rPr>
              <a:t>Asynchronous Errors</a:t>
            </a:r>
            <a:endParaRPr lang="en-US" sz="2233" dirty="0"/>
          </a:p>
        </p:txBody>
      </p:sp>
      <p:sp>
        <p:nvSpPr>
          <p:cNvPr id="8" name="Text 5"/>
          <p:cNvSpPr/>
          <p:nvPr/>
        </p:nvSpPr>
        <p:spPr>
          <a:xfrm>
            <a:off x="5332928" y="4396859"/>
            <a:ext cx="3978116" cy="1088708"/>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These happen in the context of asynchronous operations, like API calls or file uploads.</a:t>
            </a:r>
            <a:endParaRPr lang="en-US" sz="1786" dirty="0"/>
          </a:p>
        </p:txBody>
      </p:sp>
      <p:sp>
        <p:nvSpPr>
          <p:cNvPr id="9" name="Text 6"/>
          <p:cNvSpPr/>
          <p:nvPr/>
        </p:nvSpPr>
        <p:spPr>
          <a:xfrm>
            <a:off x="9872067" y="3815715"/>
            <a:ext cx="2835235" cy="354330"/>
          </a:xfrm>
          <a:prstGeom prst="rect">
            <a:avLst/>
          </a:prstGeom>
          <a:noFill/>
          <a:ln/>
        </p:spPr>
        <p:txBody>
          <a:bodyPr wrap="none" rtlCol="0" anchor="t"/>
          <a:lstStyle/>
          <a:p>
            <a:pPr indent="0" marL="0">
              <a:lnSpc>
                <a:spcPts val="2791"/>
              </a:lnSpc>
              <a:buNone/>
            </a:pPr>
            <a:r>
              <a:rPr lang="en-US" sz="2233" b="1" dirty="0">
                <a:solidFill>
                  <a:srgbClr val="231971"/>
                </a:solidFill>
                <a:latin typeface="Outfit" pitchFamily="34" charset="0"/>
                <a:ea typeface="Outfit" pitchFamily="34" charset="-122"/>
                <a:cs typeface="Outfit" pitchFamily="34" charset="-120"/>
              </a:rPr>
              <a:t>Middleware Errors</a:t>
            </a:r>
            <a:endParaRPr lang="en-US" sz="2233" dirty="0"/>
          </a:p>
        </p:txBody>
      </p:sp>
      <p:sp>
        <p:nvSpPr>
          <p:cNvPr id="10" name="Text 7"/>
          <p:cNvSpPr/>
          <p:nvPr/>
        </p:nvSpPr>
        <p:spPr>
          <a:xfrm>
            <a:off x="9872067" y="4396859"/>
            <a:ext cx="3978116" cy="1088708"/>
          </a:xfrm>
          <a:prstGeom prst="rect">
            <a:avLst/>
          </a:prstGeom>
          <a:noFill/>
          <a:ln/>
        </p:spPr>
        <p:txBody>
          <a:bodyPr wrap="square" rtlCol="0" anchor="t"/>
          <a:lstStyle/>
          <a:p>
            <a:pPr indent="0" marL="0">
              <a:lnSpc>
                <a:spcPts val="2858"/>
              </a:lnSpc>
              <a:buNone/>
            </a:pPr>
            <a:r>
              <a:rPr lang="en-US" sz="1786" dirty="0">
                <a:solidFill>
                  <a:srgbClr val="2A2742"/>
                </a:solidFill>
                <a:latin typeface="Arimo" pitchFamily="34" charset="0"/>
                <a:ea typeface="Arimo" pitchFamily="34" charset="-122"/>
                <a:cs typeface="Arimo" pitchFamily="34" charset="-120"/>
              </a:rPr>
              <a:t>Errors can occur within middleware functions, which need to be handled appropriately.</a:t>
            </a:r>
            <a:endParaRPr lang="en-US" sz="1786"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75511" y="2263973"/>
            <a:ext cx="4935379" cy="3701534"/>
          </a:xfrm>
          <a:prstGeom prst="rect">
            <a:avLst/>
          </a:prstGeom>
        </p:spPr>
      </p:pic>
      <p:sp>
        <p:nvSpPr>
          <p:cNvPr id="6" name="Text 1"/>
          <p:cNvSpPr/>
          <p:nvPr/>
        </p:nvSpPr>
        <p:spPr>
          <a:xfrm>
            <a:off x="6258044" y="950000"/>
            <a:ext cx="7470219" cy="689015"/>
          </a:xfrm>
          <a:prstGeom prst="rect">
            <a:avLst/>
          </a:prstGeom>
          <a:noFill/>
          <a:ln/>
        </p:spPr>
        <p:txBody>
          <a:bodyPr wrap="none" rtlCol="0" anchor="t"/>
          <a:lstStyle/>
          <a:p>
            <a:pPr indent="0" marL="0">
              <a:lnSpc>
                <a:spcPts val="5426"/>
              </a:lnSpc>
              <a:buNone/>
            </a:pPr>
            <a:r>
              <a:rPr lang="en-US" sz="4341" b="1" dirty="0">
                <a:solidFill>
                  <a:srgbClr val="231971"/>
                </a:solidFill>
                <a:latin typeface="Outfit" pitchFamily="34" charset="0"/>
                <a:ea typeface="Outfit" pitchFamily="34" charset="-122"/>
                <a:cs typeface="Outfit" pitchFamily="34" charset="-120"/>
              </a:rPr>
              <a:t>Handling Synchronous Errors</a:t>
            </a:r>
            <a:endParaRPr lang="en-US" sz="4341" dirty="0"/>
          </a:p>
        </p:txBody>
      </p:sp>
      <p:sp>
        <p:nvSpPr>
          <p:cNvPr id="7" name="Shape 2"/>
          <p:cNvSpPr/>
          <p:nvPr/>
        </p:nvSpPr>
        <p:spPr>
          <a:xfrm>
            <a:off x="6573441" y="1969651"/>
            <a:ext cx="30480" cy="5309949"/>
          </a:xfrm>
          <a:prstGeom prst="roundRect">
            <a:avLst>
              <a:gd name="adj" fmla="val 303837"/>
            </a:avLst>
          </a:prstGeom>
          <a:solidFill>
            <a:srgbClr val="BDB8DF"/>
          </a:solidFill>
          <a:ln/>
        </p:spPr>
      </p:sp>
      <p:sp>
        <p:nvSpPr>
          <p:cNvPr id="8" name="Shape 3"/>
          <p:cNvSpPr/>
          <p:nvPr/>
        </p:nvSpPr>
        <p:spPr>
          <a:xfrm>
            <a:off x="6806208" y="2450425"/>
            <a:ext cx="771644" cy="30480"/>
          </a:xfrm>
          <a:prstGeom prst="roundRect">
            <a:avLst>
              <a:gd name="adj" fmla="val 303837"/>
            </a:avLst>
          </a:prstGeom>
          <a:solidFill>
            <a:srgbClr val="BDB8DF"/>
          </a:solidFill>
          <a:ln/>
        </p:spPr>
      </p:sp>
      <p:sp>
        <p:nvSpPr>
          <p:cNvPr id="9" name="Shape 4"/>
          <p:cNvSpPr/>
          <p:nvPr/>
        </p:nvSpPr>
        <p:spPr>
          <a:xfrm>
            <a:off x="6340673" y="2217658"/>
            <a:ext cx="496014" cy="496014"/>
          </a:xfrm>
          <a:prstGeom prst="roundRect">
            <a:avLst>
              <a:gd name="adj" fmla="val 18671"/>
            </a:avLst>
          </a:prstGeom>
          <a:solidFill>
            <a:srgbClr val="E9E6FA"/>
          </a:solidFill>
          <a:ln w="7620">
            <a:solidFill>
              <a:srgbClr val="BDB8DF"/>
            </a:solidFill>
            <a:prstDash val="solid"/>
          </a:ln>
        </p:spPr>
      </p:sp>
      <p:sp>
        <p:nvSpPr>
          <p:cNvPr id="10" name="Text 5"/>
          <p:cNvSpPr/>
          <p:nvPr/>
        </p:nvSpPr>
        <p:spPr>
          <a:xfrm>
            <a:off x="6524149" y="2300288"/>
            <a:ext cx="129064" cy="330756"/>
          </a:xfrm>
          <a:prstGeom prst="rect">
            <a:avLst/>
          </a:prstGeom>
          <a:noFill/>
          <a:ln/>
        </p:spPr>
        <p:txBody>
          <a:bodyPr wrap="none" rtlCol="0" anchor="t"/>
          <a:lstStyle/>
          <a:p>
            <a:pPr algn="ctr" indent="0" marL="0">
              <a:lnSpc>
                <a:spcPts val="2604"/>
              </a:lnSpc>
              <a:buNone/>
            </a:pPr>
            <a:r>
              <a:rPr lang="en-US" sz="2604" b="1" dirty="0">
                <a:solidFill>
                  <a:srgbClr val="2A2742"/>
                </a:solidFill>
                <a:latin typeface="Outfit" pitchFamily="34" charset="0"/>
                <a:ea typeface="Outfit" pitchFamily="34" charset="-122"/>
                <a:cs typeface="Outfit" pitchFamily="34" charset="-120"/>
              </a:rPr>
              <a:t>1</a:t>
            </a:r>
            <a:endParaRPr lang="en-US" sz="2604" dirty="0"/>
          </a:p>
        </p:txBody>
      </p:sp>
      <p:sp>
        <p:nvSpPr>
          <p:cNvPr id="11" name="Text 6"/>
          <p:cNvSpPr/>
          <p:nvPr/>
        </p:nvSpPr>
        <p:spPr>
          <a:xfrm>
            <a:off x="7801332" y="2190036"/>
            <a:ext cx="2756178" cy="344448"/>
          </a:xfrm>
          <a:prstGeom prst="rect">
            <a:avLst/>
          </a:prstGeom>
          <a:noFill/>
          <a:ln/>
        </p:spPr>
        <p:txBody>
          <a:bodyPr wrap="none" rtlCol="0" anchor="t"/>
          <a:lstStyle/>
          <a:p>
            <a:pPr algn="l" indent="0" marL="0">
              <a:lnSpc>
                <a:spcPts val="2713"/>
              </a:lnSpc>
              <a:buNone/>
            </a:pPr>
            <a:r>
              <a:rPr lang="en-US" sz="2170" b="1" dirty="0">
                <a:solidFill>
                  <a:srgbClr val="2A2742"/>
                </a:solidFill>
                <a:latin typeface="Outfit" pitchFamily="34" charset="0"/>
                <a:ea typeface="Outfit" pitchFamily="34" charset="-122"/>
                <a:cs typeface="Outfit" pitchFamily="34" charset="-120"/>
              </a:rPr>
              <a:t>Try-Catch Blocks</a:t>
            </a:r>
            <a:endParaRPr lang="en-US" sz="2170" dirty="0"/>
          </a:p>
        </p:txBody>
      </p:sp>
      <p:sp>
        <p:nvSpPr>
          <p:cNvPr id="12" name="Text 7"/>
          <p:cNvSpPr/>
          <p:nvPr/>
        </p:nvSpPr>
        <p:spPr>
          <a:xfrm>
            <a:off x="7801332" y="2666762"/>
            <a:ext cx="6057424" cy="705564"/>
          </a:xfrm>
          <a:prstGeom prst="rect">
            <a:avLst/>
          </a:prstGeom>
          <a:noFill/>
          <a:ln/>
        </p:spPr>
        <p:txBody>
          <a:bodyPr wrap="square" rtlCol="0" anchor="t"/>
          <a:lstStyle/>
          <a:p>
            <a:pPr algn="l" indent="0" marL="0">
              <a:lnSpc>
                <a:spcPts val="2778"/>
              </a:lnSpc>
              <a:buNone/>
            </a:pPr>
            <a:r>
              <a:rPr lang="en-US" sz="1736" dirty="0">
                <a:solidFill>
                  <a:srgbClr val="2A2742"/>
                </a:solidFill>
                <a:latin typeface="Arimo" pitchFamily="34" charset="0"/>
                <a:ea typeface="Arimo" pitchFamily="34" charset="-122"/>
                <a:cs typeface="Arimo" pitchFamily="34" charset="-120"/>
              </a:rPr>
              <a:t>Wrap your synchronous code in try-catch blocks to handle errors gracefully.</a:t>
            </a:r>
            <a:endParaRPr lang="en-US" sz="1736" dirty="0"/>
          </a:p>
        </p:txBody>
      </p:sp>
      <p:sp>
        <p:nvSpPr>
          <p:cNvPr id="13" name="Shape 8"/>
          <p:cNvSpPr/>
          <p:nvPr/>
        </p:nvSpPr>
        <p:spPr>
          <a:xfrm>
            <a:off x="6806208" y="4293870"/>
            <a:ext cx="771644" cy="30480"/>
          </a:xfrm>
          <a:prstGeom prst="roundRect">
            <a:avLst>
              <a:gd name="adj" fmla="val 303837"/>
            </a:avLst>
          </a:prstGeom>
          <a:solidFill>
            <a:srgbClr val="BDB8DF"/>
          </a:solidFill>
          <a:ln/>
        </p:spPr>
      </p:sp>
      <p:sp>
        <p:nvSpPr>
          <p:cNvPr id="14" name="Shape 9"/>
          <p:cNvSpPr/>
          <p:nvPr/>
        </p:nvSpPr>
        <p:spPr>
          <a:xfrm>
            <a:off x="6340673" y="4061103"/>
            <a:ext cx="496014" cy="496014"/>
          </a:xfrm>
          <a:prstGeom prst="roundRect">
            <a:avLst>
              <a:gd name="adj" fmla="val 18671"/>
            </a:avLst>
          </a:prstGeom>
          <a:solidFill>
            <a:srgbClr val="E9E6FA"/>
          </a:solidFill>
          <a:ln w="7620">
            <a:solidFill>
              <a:srgbClr val="BDB8DF"/>
            </a:solidFill>
            <a:prstDash val="solid"/>
          </a:ln>
        </p:spPr>
      </p:sp>
      <p:sp>
        <p:nvSpPr>
          <p:cNvPr id="15" name="Text 10"/>
          <p:cNvSpPr/>
          <p:nvPr/>
        </p:nvSpPr>
        <p:spPr>
          <a:xfrm>
            <a:off x="6493431" y="4143732"/>
            <a:ext cx="190500" cy="330756"/>
          </a:xfrm>
          <a:prstGeom prst="rect">
            <a:avLst/>
          </a:prstGeom>
          <a:noFill/>
          <a:ln/>
        </p:spPr>
        <p:txBody>
          <a:bodyPr wrap="none" rtlCol="0" anchor="t"/>
          <a:lstStyle/>
          <a:p>
            <a:pPr algn="ctr" indent="0" marL="0">
              <a:lnSpc>
                <a:spcPts val="2604"/>
              </a:lnSpc>
              <a:buNone/>
            </a:pPr>
            <a:r>
              <a:rPr lang="en-US" sz="2604" b="1" dirty="0">
                <a:solidFill>
                  <a:srgbClr val="2A2742"/>
                </a:solidFill>
                <a:latin typeface="Outfit" pitchFamily="34" charset="0"/>
                <a:ea typeface="Outfit" pitchFamily="34" charset="-122"/>
                <a:cs typeface="Outfit" pitchFamily="34" charset="-120"/>
              </a:rPr>
              <a:t>2</a:t>
            </a:r>
            <a:endParaRPr lang="en-US" sz="2604" dirty="0"/>
          </a:p>
        </p:txBody>
      </p:sp>
      <p:sp>
        <p:nvSpPr>
          <p:cNvPr id="16" name="Text 11"/>
          <p:cNvSpPr/>
          <p:nvPr/>
        </p:nvSpPr>
        <p:spPr>
          <a:xfrm>
            <a:off x="7801332" y="4033480"/>
            <a:ext cx="2756178" cy="344448"/>
          </a:xfrm>
          <a:prstGeom prst="rect">
            <a:avLst/>
          </a:prstGeom>
          <a:noFill/>
          <a:ln/>
        </p:spPr>
        <p:txBody>
          <a:bodyPr wrap="none" rtlCol="0" anchor="t"/>
          <a:lstStyle/>
          <a:p>
            <a:pPr algn="l" indent="0" marL="0">
              <a:lnSpc>
                <a:spcPts val="2713"/>
              </a:lnSpc>
              <a:buNone/>
            </a:pPr>
            <a:r>
              <a:rPr lang="en-US" sz="2170" b="1" dirty="0">
                <a:solidFill>
                  <a:srgbClr val="2A2742"/>
                </a:solidFill>
                <a:latin typeface="Outfit" pitchFamily="34" charset="0"/>
                <a:ea typeface="Outfit" pitchFamily="34" charset="-122"/>
                <a:cs typeface="Outfit" pitchFamily="34" charset="-120"/>
              </a:rPr>
              <a:t>Error Objects</a:t>
            </a:r>
            <a:endParaRPr lang="en-US" sz="2170" dirty="0"/>
          </a:p>
        </p:txBody>
      </p:sp>
      <p:sp>
        <p:nvSpPr>
          <p:cNvPr id="17" name="Text 12"/>
          <p:cNvSpPr/>
          <p:nvPr/>
        </p:nvSpPr>
        <p:spPr>
          <a:xfrm>
            <a:off x="7801332" y="4510207"/>
            <a:ext cx="6057424" cy="705564"/>
          </a:xfrm>
          <a:prstGeom prst="rect">
            <a:avLst/>
          </a:prstGeom>
          <a:noFill/>
          <a:ln/>
        </p:spPr>
        <p:txBody>
          <a:bodyPr wrap="square" rtlCol="0" anchor="t"/>
          <a:lstStyle/>
          <a:p>
            <a:pPr algn="l" indent="0" marL="0">
              <a:lnSpc>
                <a:spcPts val="2778"/>
              </a:lnSpc>
              <a:buNone/>
            </a:pPr>
            <a:r>
              <a:rPr lang="en-US" sz="1736" dirty="0">
                <a:solidFill>
                  <a:srgbClr val="2A2742"/>
                </a:solidFill>
                <a:latin typeface="Arimo" pitchFamily="34" charset="0"/>
                <a:ea typeface="Arimo" pitchFamily="34" charset="-122"/>
                <a:cs typeface="Arimo" pitchFamily="34" charset="-120"/>
              </a:rPr>
              <a:t>Capture and inspect the error object to get detailed information about the issue.</a:t>
            </a:r>
            <a:endParaRPr lang="en-US" sz="1736" dirty="0"/>
          </a:p>
        </p:txBody>
      </p:sp>
      <p:sp>
        <p:nvSpPr>
          <p:cNvPr id="18" name="Shape 13"/>
          <p:cNvSpPr/>
          <p:nvPr/>
        </p:nvSpPr>
        <p:spPr>
          <a:xfrm>
            <a:off x="6806208" y="6137315"/>
            <a:ext cx="771644" cy="30480"/>
          </a:xfrm>
          <a:prstGeom prst="roundRect">
            <a:avLst>
              <a:gd name="adj" fmla="val 303837"/>
            </a:avLst>
          </a:prstGeom>
          <a:solidFill>
            <a:srgbClr val="BDB8DF"/>
          </a:solidFill>
          <a:ln/>
        </p:spPr>
      </p:sp>
      <p:sp>
        <p:nvSpPr>
          <p:cNvPr id="19" name="Shape 14"/>
          <p:cNvSpPr/>
          <p:nvPr/>
        </p:nvSpPr>
        <p:spPr>
          <a:xfrm>
            <a:off x="6340673" y="5904548"/>
            <a:ext cx="496014" cy="496014"/>
          </a:xfrm>
          <a:prstGeom prst="roundRect">
            <a:avLst>
              <a:gd name="adj" fmla="val 18671"/>
            </a:avLst>
          </a:prstGeom>
          <a:solidFill>
            <a:srgbClr val="E9E6FA"/>
          </a:solidFill>
          <a:ln w="7620">
            <a:solidFill>
              <a:srgbClr val="BDB8DF"/>
            </a:solidFill>
            <a:prstDash val="solid"/>
          </a:ln>
        </p:spPr>
      </p:sp>
      <p:sp>
        <p:nvSpPr>
          <p:cNvPr id="20" name="Text 15"/>
          <p:cNvSpPr/>
          <p:nvPr/>
        </p:nvSpPr>
        <p:spPr>
          <a:xfrm>
            <a:off x="6494502" y="5987177"/>
            <a:ext cx="188238" cy="330756"/>
          </a:xfrm>
          <a:prstGeom prst="rect">
            <a:avLst/>
          </a:prstGeom>
          <a:noFill/>
          <a:ln/>
        </p:spPr>
        <p:txBody>
          <a:bodyPr wrap="none" rtlCol="0" anchor="t"/>
          <a:lstStyle/>
          <a:p>
            <a:pPr algn="ctr" indent="0" marL="0">
              <a:lnSpc>
                <a:spcPts val="2604"/>
              </a:lnSpc>
              <a:buNone/>
            </a:pPr>
            <a:r>
              <a:rPr lang="en-US" sz="2604" b="1" dirty="0">
                <a:solidFill>
                  <a:srgbClr val="2A2742"/>
                </a:solidFill>
                <a:latin typeface="Outfit" pitchFamily="34" charset="0"/>
                <a:ea typeface="Outfit" pitchFamily="34" charset="-122"/>
                <a:cs typeface="Outfit" pitchFamily="34" charset="-120"/>
              </a:rPr>
              <a:t>3</a:t>
            </a:r>
            <a:endParaRPr lang="en-US" sz="2604" dirty="0"/>
          </a:p>
        </p:txBody>
      </p:sp>
      <p:sp>
        <p:nvSpPr>
          <p:cNvPr id="21" name="Text 16"/>
          <p:cNvSpPr/>
          <p:nvPr/>
        </p:nvSpPr>
        <p:spPr>
          <a:xfrm>
            <a:off x="7801332" y="5876925"/>
            <a:ext cx="5112425" cy="344448"/>
          </a:xfrm>
          <a:prstGeom prst="rect">
            <a:avLst/>
          </a:prstGeom>
          <a:noFill/>
          <a:ln/>
        </p:spPr>
        <p:txBody>
          <a:bodyPr wrap="none" rtlCol="0" anchor="t"/>
          <a:lstStyle/>
          <a:p>
            <a:pPr algn="l" indent="0" marL="0">
              <a:lnSpc>
                <a:spcPts val="2713"/>
              </a:lnSpc>
              <a:buNone/>
            </a:pPr>
            <a:r>
              <a:rPr lang="en-US" sz="2170" b="1" dirty="0">
                <a:solidFill>
                  <a:srgbClr val="2A2742"/>
                </a:solidFill>
                <a:latin typeface="Outfit" pitchFamily="34" charset="0"/>
                <a:ea typeface="Outfit" pitchFamily="34" charset="-122"/>
                <a:cs typeface="Outfit" pitchFamily="34" charset="-120"/>
              </a:rPr>
              <a:t>Respond with Appropriate Status Codes</a:t>
            </a:r>
            <a:endParaRPr lang="en-US" sz="2170" dirty="0"/>
          </a:p>
        </p:txBody>
      </p:sp>
      <p:sp>
        <p:nvSpPr>
          <p:cNvPr id="22" name="Text 17"/>
          <p:cNvSpPr/>
          <p:nvPr/>
        </p:nvSpPr>
        <p:spPr>
          <a:xfrm>
            <a:off x="7801332" y="6353651"/>
            <a:ext cx="6057424" cy="705564"/>
          </a:xfrm>
          <a:prstGeom prst="rect">
            <a:avLst/>
          </a:prstGeom>
          <a:noFill/>
          <a:ln/>
        </p:spPr>
        <p:txBody>
          <a:bodyPr wrap="square" rtlCol="0" anchor="t"/>
          <a:lstStyle/>
          <a:p>
            <a:pPr algn="l" indent="0" marL="0">
              <a:lnSpc>
                <a:spcPts val="2778"/>
              </a:lnSpc>
              <a:buNone/>
            </a:pPr>
            <a:r>
              <a:rPr lang="en-US" sz="1736" dirty="0">
                <a:solidFill>
                  <a:srgbClr val="2A2742"/>
                </a:solidFill>
                <a:latin typeface="Arimo" pitchFamily="34" charset="0"/>
                <a:ea typeface="Arimo" pitchFamily="34" charset="-122"/>
                <a:cs typeface="Arimo" pitchFamily="34" charset="-120"/>
              </a:rPr>
              <a:t>Send relevant HTTP status codes to provide meaningful feedback to the client.</a:t>
            </a:r>
            <a:endParaRPr lang="en-US" sz="1736" dirty="0"/>
          </a:p>
        </p:txBody>
      </p:sp>
      <p:pic>
        <p:nvPicPr>
          <p:cNvPr id="2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76106" y="2546152"/>
            <a:ext cx="4934069" cy="3137297"/>
          </a:xfrm>
          <a:prstGeom prst="rect">
            <a:avLst/>
          </a:prstGeom>
        </p:spPr>
      </p:pic>
      <p:sp>
        <p:nvSpPr>
          <p:cNvPr id="6" name="Text 1"/>
          <p:cNvSpPr/>
          <p:nvPr/>
        </p:nvSpPr>
        <p:spPr>
          <a:xfrm>
            <a:off x="6259473" y="608290"/>
            <a:ext cx="7597854" cy="1380411"/>
          </a:xfrm>
          <a:prstGeom prst="rect">
            <a:avLst/>
          </a:prstGeom>
          <a:noFill/>
          <a:ln/>
        </p:spPr>
        <p:txBody>
          <a:bodyPr wrap="square" rtlCol="0" anchor="t"/>
          <a:lstStyle/>
          <a:p>
            <a:pPr indent="0" marL="0">
              <a:lnSpc>
                <a:spcPts val="5435"/>
              </a:lnSpc>
              <a:buNone/>
            </a:pPr>
            <a:r>
              <a:rPr lang="en-US" sz="4348" b="1" dirty="0">
                <a:solidFill>
                  <a:srgbClr val="231971"/>
                </a:solidFill>
                <a:latin typeface="Outfit" pitchFamily="34" charset="0"/>
                <a:ea typeface="Outfit" pitchFamily="34" charset="-122"/>
                <a:cs typeface="Outfit" pitchFamily="34" charset="-120"/>
              </a:rPr>
              <a:t>Handling Asynchronous Errors</a:t>
            </a:r>
            <a:endParaRPr lang="en-US" sz="4348" dirty="0"/>
          </a:p>
        </p:txBody>
      </p:sp>
      <p:pic>
        <p:nvPicPr>
          <p:cNvPr id="7" name="Image 3" descr="preencoded.png">    </p:cNvPr>
          <p:cNvPicPr>
            <a:picLocks noChangeAspect="1"/>
          </p:cNvPicPr>
          <p:nvPr/>
        </p:nvPicPr>
        <p:blipFill>
          <a:blip r:embed="rId4"/>
          <a:stretch>
            <a:fillRect/>
          </a:stretch>
        </p:blipFill>
        <p:spPr>
          <a:xfrm>
            <a:off x="6259473" y="2319933"/>
            <a:ext cx="1104424" cy="1767126"/>
          </a:xfrm>
          <a:prstGeom prst="rect">
            <a:avLst/>
          </a:prstGeom>
        </p:spPr>
      </p:pic>
      <p:sp>
        <p:nvSpPr>
          <p:cNvPr id="8" name="Text 2"/>
          <p:cNvSpPr/>
          <p:nvPr/>
        </p:nvSpPr>
        <p:spPr>
          <a:xfrm>
            <a:off x="7695128" y="2540794"/>
            <a:ext cx="3405187" cy="345043"/>
          </a:xfrm>
          <a:prstGeom prst="rect">
            <a:avLst/>
          </a:prstGeom>
          <a:noFill/>
          <a:ln/>
        </p:spPr>
        <p:txBody>
          <a:bodyPr wrap="none" rtlCol="0" anchor="t"/>
          <a:lstStyle/>
          <a:p>
            <a:pPr algn="l" indent="0" marL="0">
              <a:lnSpc>
                <a:spcPts val="2718"/>
              </a:lnSpc>
              <a:buNone/>
            </a:pPr>
            <a:r>
              <a:rPr lang="en-US" sz="2174" b="1" dirty="0">
                <a:solidFill>
                  <a:srgbClr val="2A2742"/>
                </a:solidFill>
                <a:latin typeface="Outfit" pitchFamily="34" charset="0"/>
                <a:ea typeface="Outfit" pitchFamily="34" charset="-122"/>
                <a:cs typeface="Outfit" pitchFamily="34" charset="-120"/>
              </a:rPr>
              <a:t>Promises and Async/Await</a:t>
            </a:r>
            <a:endParaRPr lang="en-US" sz="2174" dirty="0"/>
          </a:p>
        </p:txBody>
      </p:sp>
      <p:sp>
        <p:nvSpPr>
          <p:cNvPr id="9" name="Text 3"/>
          <p:cNvSpPr/>
          <p:nvPr/>
        </p:nvSpPr>
        <p:spPr>
          <a:xfrm>
            <a:off x="7695128" y="3018353"/>
            <a:ext cx="6162199" cy="706755"/>
          </a:xfrm>
          <a:prstGeom prst="rect">
            <a:avLst/>
          </a:prstGeom>
          <a:noFill/>
          <a:ln/>
        </p:spPr>
        <p:txBody>
          <a:bodyPr wrap="square" rtlCol="0" anchor="t"/>
          <a:lstStyle/>
          <a:p>
            <a:pPr algn="l" indent="0" marL="0">
              <a:lnSpc>
                <a:spcPts val="2783"/>
              </a:lnSpc>
              <a:buNone/>
            </a:pPr>
            <a:r>
              <a:rPr lang="en-US" sz="1739" dirty="0">
                <a:solidFill>
                  <a:srgbClr val="2A2742"/>
                </a:solidFill>
                <a:latin typeface="Arimo" pitchFamily="34" charset="0"/>
                <a:ea typeface="Arimo" pitchFamily="34" charset="-122"/>
                <a:cs typeface="Arimo" pitchFamily="34" charset="-120"/>
              </a:rPr>
              <a:t>Use Promise.catch() or try-catch with async/await to handle asynchronous errors.</a:t>
            </a:r>
            <a:endParaRPr lang="en-US" sz="1739" dirty="0"/>
          </a:p>
        </p:txBody>
      </p:sp>
      <p:pic>
        <p:nvPicPr>
          <p:cNvPr id="10" name="Image 4" descr="preencoded.png">    </p:cNvPr>
          <p:cNvPicPr>
            <a:picLocks noChangeAspect="1"/>
          </p:cNvPicPr>
          <p:nvPr/>
        </p:nvPicPr>
        <p:blipFill>
          <a:blip r:embed="rId5"/>
          <a:stretch>
            <a:fillRect/>
          </a:stretch>
        </p:blipFill>
        <p:spPr>
          <a:xfrm>
            <a:off x="6259473" y="4087058"/>
            <a:ext cx="1104424" cy="1767126"/>
          </a:xfrm>
          <a:prstGeom prst="rect">
            <a:avLst/>
          </a:prstGeom>
        </p:spPr>
      </p:pic>
      <p:sp>
        <p:nvSpPr>
          <p:cNvPr id="11" name="Text 4"/>
          <p:cNvSpPr/>
          <p:nvPr/>
        </p:nvSpPr>
        <p:spPr>
          <a:xfrm>
            <a:off x="7695128" y="4307919"/>
            <a:ext cx="2761178" cy="345043"/>
          </a:xfrm>
          <a:prstGeom prst="rect">
            <a:avLst/>
          </a:prstGeom>
          <a:noFill/>
          <a:ln/>
        </p:spPr>
        <p:txBody>
          <a:bodyPr wrap="none" rtlCol="0" anchor="t"/>
          <a:lstStyle/>
          <a:p>
            <a:pPr algn="l" indent="0" marL="0">
              <a:lnSpc>
                <a:spcPts val="2718"/>
              </a:lnSpc>
              <a:buNone/>
            </a:pPr>
            <a:r>
              <a:rPr lang="en-US" sz="2174" b="1" dirty="0">
                <a:solidFill>
                  <a:srgbClr val="2A2742"/>
                </a:solidFill>
                <a:latin typeface="Outfit" pitchFamily="34" charset="0"/>
                <a:ea typeface="Outfit" pitchFamily="34" charset="-122"/>
                <a:cs typeface="Outfit" pitchFamily="34" charset="-120"/>
              </a:rPr>
              <a:t>Error-First Callbacks</a:t>
            </a:r>
            <a:endParaRPr lang="en-US" sz="2174" dirty="0"/>
          </a:p>
        </p:txBody>
      </p:sp>
      <p:sp>
        <p:nvSpPr>
          <p:cNvPr id="12" name="Text 5"/>
          <p:cNvSpPr/>
          <p:nvPr/>
        </p:nvSpPr>
        <p:spPr>
          <a:xfrm>
            <a:off x="7695128" y="4785479"/>
            <a:ext cx="6162199" cy="706755"/>
          </a:xfrm>
          <a:prstGeom prst="rect">
            <a:avLst/>
          </a:prstGeom>
          <a:noFill/>
          <a:ln/>
        </p:spPr>
        <p:txBody>
          <a:bodyPr wrap="square" rtlCol="0" anchor="t"/>
          <a:lstStyle/>
          <a:p>
            <a:pPr algn="l" indent="0" marL="0">
              <a:lnSpc>
                <a:spcPts val="2783"/>
              </a:lnSpc>
              <a:buNone/>
            </a:pPr>
            <a:r>
              <a:rPr lang="en-US" sz="1739" dirty="0">
                <a:solidFill>
                  <a:srgbClr val="2A2742"/>
                </a:solidFill>
                <a:latin typeface="Arimo" pitchFamily="34" charset="0"/>
                <a:ea typeface="Arimo" pitchFamily="34" charset="-122"/>
                <a:cs typeface="Arimo" pitchFamily="34" charset="-120"/>
              </a:rPr>
              <a:t>In traditional Node.js callbacks, the first argument is reserved for the error object.</a:t>
            </a:r>
            <a:endParaRPr lang="en-US" sz="1739" dirty="0"/>
          </a:p>
        </p:txBody>
      </p:sp>
      <p:pic>
        <p:nvPicPr>
          <p:cNvPr id="13" name="Image 5" descr="preencoded.png">    </p:cNvPr>
          <p:cNvPicPr>
            <a:picLocks noChangeAspect="1"/>
          </p:cNvPicPr>
          <p:nvPr/>
        </p:nvPicPr>
        <p:blipFill>
          <a:blip r:embed="rId6"/>
          <a:stretch>
            <a:fillRect/>
          </a:stretch>
        </p:blipFill>
        <p:spPr>
          <a:xfrm>
            <a:off x="6259473" y="5854184"/>
            <a:ext cx="1104424" cy="1767126"/>
          </a:xfrm>
          <a:prstGeom prst="rect">
            <a:avLst/>
          </a:prstGeom>
        </p:spPr>
      </p:pic>
      <p:sp>
        <p:nvSpPr>
          <p:cNvPr id="14" name="Text 6"/>
          <p:cNvSpPr/>
          <p:nvPr/>
        </p:nvSpPr>
        <p:spPr>
          <a:xfrm>
            <a:off x="7695128" y="6075045"/>
            <a:ext cx="2761178" cy="345043"/>
          </a:xfrm>
          <a:prstGeom prst="rect">
            <a:avLst/>
          </a:prstGeom>
          <a:noFill/>
          <a:ln/>
        </p:spPr>
        <p:txBody>
          <a:bodyPr wrap="none" rtlCol="0" anchor="t"/>
          <a:lstStyle/>
          <a:p>
            <a:pPr algn="l" indent="0" marL="0">
              <a:lnSpc>
                <a:spcPts val="2718"/>
              </a:lnSpc>
              <a:buNone/>
            </a:pPr>
            <a:r>
              <a:rPr lang="en-US" sz="2174" b="1" dirty="0">
                <a:solidFill>
                  <a:srgbClr val="2A2742"/>
                </a:solidFill>
                <a:latin typeface="Outfit" pitchFamily="34" charset="0"/>
                <a:ea typeface="Outfit" pitchFamily="34" charset="-122"/>
                <a:cs typeface="Outfit" pitchFamily="34" charset="-120"/>
              </a:rPr>
              <a:t>Event Emitters</a:t>
            </a:r>
            <a:endParaRPr lang="en-US" sz="2174" dirty="0"/>
          </a:p>
        </p:txBody>
      </p:sp>
      <p:sp>
        <p:nvSpPr>
          <p:cNvPr id="15" name="Text 7"/>
          <p:cNvSpPr/>
          <p:nvPr/>
        </p:nvSpPr>
        <p:spPr>
          <a:xfrm>
            <a:off x="7695128" y="6552605"/>
            <a:ext cx="6162199" cy="706755"/>
          </a:xfrm>
          <a:prstGeom prst="rect">
            <a:avLst/>
          </a:prstGeom>
          <a:noFill/>
          <a:ln/>
        </p:spPr>
        <p:txBody>
          <a:bodyPr wrap="square" rtlCol="0" anchor="t"/>
          <a:lstStyle/>
          <a:p>
            <a:pPr algn="l" indent="0" marL="0">
              <a:lnSpc>
                <a:spcPts val="2783"/>
              </a:lnSpc>
              <a:buNone/>
            </a:pPr>
            <a:r>
              <a:rPr lang="en-US" sz="1739" dirty="0">
                <a:solidFill>
                  <a:srgbClr val="2A2742"/>
                </a:solidFill>
                <a:latin typeface="Arimo" pitchFamily="34" charset="0"/>
                <a:ea typeface="Arimo" pitchFamily="34" charset="-122"/>
                <a:cs typeface="Arimo" pitchFamily="34" charset="-120"/>
              </a:rPr>
              <a:t>Listen for the 'error' event emitted by event-driven modules and handle accordingly.</a:t>
            </a:r>
            <a:endParaRPr lang="en-US" sz="1739" dirty="0"/>
          </a:p>
        </p:txBody>
      </p:sp>
      <p:pic>
        <p:nvPicPr>
          <p:cNvPr id="16"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66224" y="2108954"/>
            <a:ext cx="4953833" cy="4011573"/>
          </a:xfrm>
          <a:prstGeom prst="rect">
            <a:avLst/>
          </a:prstGeom>
        </p:spPr>
      </p:pic>
      <p:sp>
        <p:nvSpPr>
          <p:cNvPr id="6" name="Text 1"/>
          <p:cNvSpPr/>
          <p:nvPr/>
        </p:nvSpPr>
        <p:spPr>
          <a:xfrm>
            <a:off x="6231969" y="1088469"/>
            <a:ext cx="7630597" cy="665678"/>
          </a:xfrm>
          <a:prstGeom prst="rect">
            <a:avLst/>
          </a:prstGeom>
          <a:noFill/>
          <a:ln/>
        </p:spPr>
        <p:txBody>
          <a:bodyPr wrap="none" rtlCol="0" anchor="t"/>
          <a:lstStyle/>
          <a:p>
            <a:pPr indent="0" marL="0">
              <a:lnSpc>
                <a:spcPts val="5242"/>
              </a:lnSpc>
              <a:buNone/>
            </a:pPr>
            <a:r>
              <a:rPr lang="en-US" sz="4193" b="1" dirty="0">
                <a:solidFill>
                  <a:srgbClr val="231971"/>
                </a:solidFill>
                <a:latin typeface="Outfit" pitchFamily="34" charset="0"/>
                <a:ea typeface="Outfit" pitchFamily="34" charset="-122"/>
                <a:cs typeface="Outfit" pitchFamily="34" charset="-120"/>
              </a:rPr>
              <a:t>Middleware for Error Handling</a:t>
            </a:r>
            <a:endParaRPr lang="en-US" sz="4193" dirty="0"/>
          </a:p>
        </p:txBody>
      </p:sp>
      <p:sp>
        <p:nvSpPr>
          <p:cNvPr id="7" name="Shape 2"/>
          <p:cNvSpPr/>
          <p:nvPr/>
        </p:nvSpPr>
        <p:spPr>
          <a:xfrm>
            <a:off x="6231969" y="2073593"/>
            <a:ext cx="3719989" cy="2256830"/>
          </a:xfrm>
          <a:prstGeom prst="roundRect">
            <a:avLst>
              <a:gd name="adj" fmla="val 3964"/>
            </a:avLst>
          </a:prstGeom>
          <a:solidFill>
            <a:srgbClr val="E9E6FA"/>
          </a:solidFill>
          <a:ln w="7620">
            <a:solidFill>
              <a:srgbClr val="BDB8DF"/>
            </a:solidFill>
            <a:prstDash val="solid"/>
          </a:ln>
        </p:spPr>
      </p:sp>
      <p:sp>
        <p:nvSpPr>
          <p:cNvPr id="8" name="Text 3"/>
          <p:cNvSpPr/>
          <p:nvPr/>
        </p:nvSpPr>
        <p:spPr>
          <a:xfrm>
            <a:off x="6452592" y="2294215"/>
            <a:ext cx="3278743" cy="665559"/>
          </a:xfrm>
          <a:prstGeom prst="rect">
            <a:avLst/>
          </a:prstGeom>
          <a:noFill/>
          <a:ln/>
        </p:spPr>
        <p:txBody>
          <a:bodyPr wrap="square" rtlCol="0" anchor="t"/>
          <a:lstStyle/>
          <a:p>
            <a:pPr indent="0" marL="0">
              <a:lnSpc>
                <a:spcPts val="2621"/>
              </a:lnSpc>
              <a:buNone/>
            </a:pPr>
            <a:r>
              <a:rPr lang="en-US" sz="2097" b="1" dirty="0">
                <a:solidFill>
                  <a:srgbClr val="2A2742"/>
                </a:solidFill>
                <a:latin typeface="Outfit" pitchFamily="34" charset="0"/>
                <a:ea typeface="Outfit" pitchFamily="34" charset="-122"/>
                <a:cs typeface="Outfit" pitchFamily="34" charset="-120"/>
              </a:rPr>
              <a:t>The Error-Handling Middleware</a:t>
            </a:r>
            <a:endParaRPr lang="en-US" sz="2097" dirty="0"/>
          </a:p>
        </p:txBody>
      </p:sp>
      <p:sp>
        <p:nvSpPr>
          <p:cNvPr id="9" name="Text 4"/>
          <p:cNvSpPr/>
          <p:nvPr/>
        </p:nvSpPr>
        <p:spPr>
          <a:xfrm>
            <a:off x="6452592" y="3087529"/>
            <a:ext cx="3278743" cy="1022271"/>
          </a:xfrm>
          <a:prstGeom prst="rect">
            <a:avLst/>
          </a:prstGeom>
          <a:noFill/>
          <a:ln/>
        </p:spPr>
        <p:txBody>
          <a:bodyPr wrap="square" rtlCol="0" anchor="t"/>
          <a:lstStyle/>
          <a:p>
            <a:pPr indent="0" marL="0">
              <a:lnSpc>
                <a:spcPts val="2684"/>
              </a:lnSpc>
              <a:buNone/>
            </a:pPr>
            <a:r>
              <a:rPr lang="en-US" sz="1677" dirty="0">
                <a:solidFill>
                  <a:srgbClr val="2A2742"/>
                </a:solidFill>
                <a:latin typeface="Arimo" pitchFamily="34" charset="0"/>
                <a:ea typeface="Arimo" pitchFamily="34" charset="-122"/>
                <a:cs typeface="Arimo" pitchFamily="34" charset="-120"/>
              </a:rPr>
              <a:t>Express provides a built-in error-handling middleware to capture and manage errors.</a:t>
            </a:r>
            <a:endParaRPr lang="en-US" sz="1677" dirty="0"/>
          </a:p>
        </p:txBody>
      </p:sp>
      <p:sp>
        <p:nvSpPr>
          <p:cNvPr id="10" name="Shape 5"/>
          <p:cNvSpPr/>
          <p:nvPr/>
        </p:nvSpPr>
        <p:spPr>
          <a:xfrm>
            <a:off x="10164961" y="2073593"/>
            <a:ext cx="3719989" cy="2256830"/>
          </a:xfrm>
          <a:prstGeom prst="roundRect">
            <a:avLst>
              <a:gd name="adj" fmla="val 3964"/>
            </a:avLst>
          </a:prstGeom>
          <a:solidFill>
            <a:srgbClr val="E9E6FA"/>
          </a:solidFill>
          <a:ln w="7620">
            <a:solidFill>
              <a:srgbClr val="BDB8DF"/>
            </a:solidFill>
            <a:prstDash val="solid"/>
          </a:ln>
        </p:spPr>
      </p:sp>
      <p:sp>
        <p:nvSpPr>
          <p:cNvPr id="11" name="Text 6"/>
          <p:cNvSpPr/>
          <p:nvPr/>
        </p:nvSpPr>
        <p:spPr>
          <a:xfrm>
            <a:off x="10385584" y="2294215"/>
            <a:ext cx="3278743" cy="665559"/>
          </a:xfrm>
          <a:prstGeom prst="rect">
            <a:avLst/>
          </a:prstGeom>
          <a:noFill/>
          <a:ln/>
        </p:spPr>
        <p:txBody>
          <a:bodyPr wrap="square" rtlCol="0" anchor="t"/>
          <a:lstStyle/>
          <a:p>
            <a:pPr indent="0" marL="0">
              <a:lnSpc>
                <a:spcPts val="2621"/>
              </a:lnSpc>
              <a:buNone/>
            </a:pPr>
            <a:r>
              <a:rPr lang="en-US" sz="2097" b="1" dirty="0">
                <a:solidFill>
                  <a:srgbClr val="2A2742"/>
                </a:solidFill>
                <a:latin typeface="Outfit" pitchFamily="34" charset="0"/>
                <a:ea typeface="Outfit" pitchFamily="34" charset="-122"/>
                <a:cs typeface="Outfit" pitchFamily="34" charset="-120"/>
              </a:rPr>
              <a:t>Customizing Error Responses</a:t>
            </a:r>
            <a:endParaRPr lang="en-US" sz="2097" dirty="0"/>
          </a:p>
        </p:txBody>
      </p:sp>
      <p:sp>
        <p:nvSpPr>
          <p:cNvPr id="12" name="Text 7"/>
          <p:cNvSpPr/>
          <p:nvPr/>
        </p:nvSpPr>
        <p:spPr>
          <a:xfrm>
            <a:off x="10385584" y="3087529"/>
            <a:ext cx="3278743" cy="1022271"/>
          </a:xfrm>
          <a:prstGeom prst="rect">
            <a:avLst/>
          </a:prstGeom>
          <a:noFill/>
          <a:ln/>
        </p:spPr>
        <p:txBody>
          <a:bodyPr wrap="square" rtlCol="0" anchor="t"/>
          <a:lstStyle/>
          <a:p>
            <a:pPr indent="0" marL="0">
              <a:lnSpc>
                <a:spcPts val="2684"/>
              </a:lnSpc>
              <a:buNone/>
            </a:pPr>
            <a:r>
              <a:rPr lang="en-US" sz="1677" dirty="0">
                <a:solidFill>
                  <a:srgbClr val="2A2742"/>
                </a:solidFill>
                <a:latin typeface="Arimo" pitchFamily="34" charset="0"/>
                <a:ea typeface="Arimo" pitchFamily="34" charset="-122"/>
                <a:cs typeface="Arimo" pitchFamily="34" charset="-120"/>
              </a:rPr>
              <a:t>You can customize the error response to provide more detailed information to the client.</a:t>
            </a:r>
            <a:endParaRPr lang="en-US" sz="1677" dirty="0"/>
          </a:p>
        </p:txBody>
      </p:sp>
      <p:sp>
        <p:nvSpPr>
          <p:cNvPr id="13" name="Shape 8"/>
          <p:cNvSpPr/>
          <p:nvPr/>
        </p:nvSpPr>
        <p:spPr>
          <a:xfrm>
            <a:off x="6231969" y="4543425"/>
            <a:ext cx="3719989" cy="2597587"/>
          </a:xfrm>
          <a:prstGeom prst="roundRect">
            <a:avLst>
              <a:gd name="adj" fmla="val 3444"/>
            </a:avLst>
          </a:prstGeom>
          <a:solidFill>
            <a:srgbClr val="E9E6FA"/>
          </a:solidFill>
          <a:ln w="7620">
            <a:solidFill>
              <a:srgbClr val="BDB8DF"/>
            </a:solidFill>
            <a:prstDash val="solid"/>
          </a:ln>
        </p:spPr>
      </p:sp>
      <p:sp>
        <p:nvSpPr>
          <p:cNvPr id="14" name="Text 9"/>
          <p:cNvSpPr/>
          <p:nvPr/>
        </p:nvSpPr>
        <p:spPr>
          <a:xfrm>
            <a:off x="6452592" y="4764048"/>
            <a:ext cx="3278743" cy="665559"/>
          </a:xfrm>
          <a:prstGeom prst="rect">
            <a:avLst/>
          </a:prstGeom>
          <a:noFill/>
          <a:ln/>
        </p:spPr>
        <p:txBody>
          <a:bodyPr wrap="square" rtlCol="0" anchor="t"/>
          <a:lstStyle/>
          <a:p>
            <a:pPr indent="0" marL="0">
              <a:lnSpc>
                <a:spcPts val="2621"/>
              </a:lnSpc>
              <a:buNone/>
            </a:pPr>
            <a:r>
              <a:rPr lang="en-US" sz="2097" b="1" dirty="0">
                <a:solidFill>
                  <a:srgbClr val="2A2742"/>
                </a:solidFill>
                <a:latin typeface="Outfit" pitchFamily="34" charset="0"/>
                <a:ea typeface="Outfit" pitchFamily="34" charset="-122"/>
                <a:cs typeface="Outfit" pitchFamily="34" charset="-120"/>
              </a:rPr>
              <a:t>Centralized Error Handling</a:t>
            </a:r>
            <a:endParaRPr lang="en-US" sz="2097" dirty="0"/>
          </a:p>
        </p:txBody>
      </p:sp>
      <p:sp>
        <p:nvSpPr>
          <p:cNvPr id="15" name="Text 10"/>
          <p:cNvSpPr/>
          <p:nvPr/>
        </p:nvSpPr>
        <p:spPr>
          <a:xfrm>
            <a:off x="6452592" y="5557361"/>
            <a:ext cx="3278743" cy="1363028"/>
          </a:xfrm>
          <a:prstGeom prst="rect">
            <a:avLst/>
          </a:prstGeom>
          <a:noFill/>
          <a:ln/>
        </p:spPr>
        <p:txBody>
          <a:bodyPr wrap="square" rtlCol="0" anchor="t"/>
          <a:lstStyle/>
          <a:p>
            <a:pPr indent="0" marL="0">
              <a:lnSpc>
                <a:spcPts val="2684"/>
              </a:lnSpc>
              <a:buNone/>
            </a:pPr>
            <a:r>
              <a:rPr lang="en-US" sz="1677" dirty="0">
                <a:solidFill>
                  <a:srgbClr val="2A2742"/>
                </a:solidFill>
                <a:latin typeface="Arimo" pitchFamily="34" charset="0"/>
                <a:ea typeface="Arimo" pitchFamily="34" charset="-122"/>
                <a:cs typeface="Arimo" pitchFamily="34" charset="-120"/>
              </a:rPr>
              <a:t>Using a centralized error-handling middleware can simplify error management across your application.</a:t>
            </a:r>
            <a:endParaRPr lang="en-US" sz="1677" dirty="0"/>
          </a:p>
        </p:txBody>
      </p:sp>
      <p:sp>
        <p:nvSpPr>
          <p:cNvPr id="16" name="Shape 11"/>
          <p:cNvSpPr/>
          <p:nvPr/>
        </p:nvSpPr>
        <p:spPr>
          <a:xfrm>
            <a:off x="10164961" y="4543425"/>
            <a:ext cx="3719989" cy="2597587"/>
          </a:xfrm>
          <a:prstGeom prst="roundRect">
            <a:avLst>
              <a:gd name="adj" fmla="val 3444"/>
            </a:avLst>
          </a:prstGeom>
          <a:solidFill>
            <a:srgbClr val="E9E6FA"/>
          </a:solidFill>
          <a:ln w="7620">
            <a:solidFill>
              <a:srgbClr val="BDB8DF"/>
            </a:solidFill>
            <a:prstDash val="solid"/>
          </a:ln>
        </p:spPr>
      </p:sp>
      <p:sp>
        <p:nvSpPr>
          <p:cNvPr id="17" name="Text 12"/>
          <p:cNvSpPr/>
          <p:nvPr/>
        </p:nvSpPr>
        <p:spPr>
          <a:xfrm>
            <a:off x="10385584" y="4764048"/>
            <a:ext cx="3278743" cy="665559"/>
          </a:xfrm>
          <a:prstGeom prst="rect">
            <a:avLst/>
          </a:prstGeom>
          <a:noFill/>
          <a:ln/>
        </p:spPr>
        <p:txBody>
          <a:bodyPr wrap="square" rtlCol="0" anchor="t"/>
          <a:lstStyle/>
          <a:p>
            <a:pPr indent="0" marL="0">
              <a:lnSpc>
                <a:spcPts val="2621"/>
              </a:lnSpc>
              <a:buNone/>
            </a:pPr>
            <a:r>
              <a:rPr lang="en-US" sz="2097" b="1" dirty="0">
                <a:solidFill>
                  <a:srgbClr val="2A2742"/>
                </a:solidFill>
                <a:latin typeface="Outfit" pitchFamily="34" charset="0"/>
                <a:ea typeface="Outfit" pitchFamily="34" charset="-122"/>
                <a:cs typeface="Outfit" pitchFamily="34" charset="-120"/>
              </a:rPr>
              <a:t>Error Logging and Monitoring</a:t>
            </a:r>
            <a:endParaRPr lang="en-US" sz="2097" dirty="0"/>
          </a:p>
        </p:txBody>
      </p:sp>
      <p:sp>
        <p:nvSpPr>
          <p:cNvPr id="18" name="Text 13"/>
          <p:cNvSpPr/>
          <p:nvPr/>
        </p:nvSpPr>
        <p:spPr>
          <a:xfrm>
            <a:off x="10385584" y="5557361"/>
            <a:ext cx="3278743" cy="1022271"/>
          </a:xfrm>
          <a:prstGeom prst="rect">
            <a:avLst/>
          </a:prstGeom>
          <a:noFill/>
          <a:ln/>
        </p:spPr>
        <p:txBody>
          <a:bodyPr wrap="square" rtlCol="0" anchor="t"/>
          <a:lstStyle/>
          <a:p>
            <a:pPr indent="0" marL="0">
              <a:lnSpc>
                <a:spcPts val="2684"/>
              </a:lnSpc>
              <a:buNone/>
            </a:pPr>
            <a:r>
              <a:rPr lang="en-US" sz="1677" dirty="0">
                <a:solidFill>
                  <a:srgbClr val="2A2742"/>
                </a:solidFill>
                <a:latin typeface="Arimo" pitchFamily="34" charset="0"/>
                <a:ea typeface="Arimo" pitchFamily="34" charset="-122"/>
                <a:cs typeface="Arimo" pitchFamily="34" charset="-120"/>
              </a:rPr>
              <a:t>Integrate error logging and monitoring tools to gain visibility into your application's health.</a:t>
            </a:r>
            <a:endParaRPr lang="en-US" sz="1677" dirty="0"/>
          </a:p>
        </p:txBody>
      </p:sp>
      <p:pic>
        <p:nvPicPr>
          <p:cNvPr id="19"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240863" y="2098358"/>
            <a:ext cx="5004554" cy="4032885"/>
          </a:xfrm>
          <a:prstGeom prst="rect">
            <a:avLst/>
          </a:prstGeom>
        </p:spPr>
      </p:pic>
      <p:sp>
        <p:nvSpPr>
          <p:cNvPr id="5" name="Text 1"/>
          <p:cNvSpPr/>
          <p:nvPr/>
        </p:nvSpPr>
        <p:spPr>
          <a:xfrm>
            <a:off x="6160889" y="991433"/>
            <a:ext cx="5160288" cy="602218"/>
          </a:xfrm>
          <a:prstGeom prst="rect">
            <a:avLst/>
          </a:prstGeom>
          <a:noFill/>
          <a:ln/>
        </p:spPr>
        <p:txBody>
          <a:bodyPr wrap="none" rtlCol="0" anchor="t"/>
          <a:lstStyle/>
          <a:p>
            <a:pPr indent="0" marL="0">
              <a:lnSpc>
                <a:spcPts val="4743"/>
              </a:lnSpc>
              <a:buNone/>
            </a:pPr>
            <a:r>
              <a:rPr lang="en-US" sz="3794" b="1" dirty="0">
                <a:solidFill>
                  <a:srgbClr val="231971"/>
                </a:solidFill>
                <a:latin typeface="Outfit" pitchFamily="34" charset="0"/>
                <a:ea typeface="Outfit" pitchFamily="34" charset="-122"/>
                <a:cs typeface="Outfit" pitchFamily="34" charset="-120"/>
              </a:rPr>
              <a:t>Custom Error Handling</a:t>
            </a:r>
            <a:endParaRPr lang="en-US" sz="3794" dirty="0"/>
          </a:p>
        </p:txBody>
      </p:sp>
      <p:pic>
        <p:nvPicPr>
          <p:cNvPr id="6" name="Image 2" descr="preencoded.png">    </p:cNvPr>
          <p:cNvPicPr>
            <a:picLocks noChangeAspect="1"/>
          </p:cNvPicPr>
          <p:nvPr/>
        </p:nvPicPr>
        <p:blipFill>
          <a:blip r:embed="rId3"/>
          <a:stretch>
            <a:fillRect/>
          </a:stretch>
        </p:blipFill>
        <p:spPr>
          <a:xfrm>
            <a:off x="6160889" y="1882735"/>
            <a:ext cx="481846" cy="481846"/>
          </a:xfrm>
          <a:prstGeom prst="rect">
            <a:avLst/>
          </a:prstGeom>
        </p:spPr>
      </p:pic>
      <p:sp>
        <p:nvSpPr>
          <p:cNvPr id="7" name="Text 2"/>
          <p:cNvSpPr/>
          <p:nvPr/>
        </p:nvSpPr>
        <p:spPr>
          <a:xfrm>
            <a:off x="6160889" y="2557224"/>
            <a:ext cx="2409230" cy="301228"/>
          </a:xfrm>
          <a:prstGeom prst="rect">
            <a:avLst/>
          </a:prstGeom>
          <a:noFill/>
          <a:ln/>
        </p:spPr>
        <p:txBody>
          <a:bodyPr wrap="none" rtlCol="0" anchor="t"/>
          <a:lstStyle/>
          <a:p>
            <a:pPr algn="l" indent="0" marL="0">
              <a:lnSpc>
                <a:spcPts val="2371"/>
              </a:lnSpc>
              <a:buNone/>
            </a:pPr>
            <a:r>
              <a:rPr lang="en-US" sz="1897" b="1" dirty="0">
                <a:solidFill>
                  <a:srgbClr val="2A2742"/>
                </a:solidFill>
                <a:latin typeface="Outfit" pitchFamily="34" charset="0"/>
                <a:ea typeface="Outfit" pitchFamily="34" charset="-122"/>
                <a:cs typeface="Outfit" pitchFamily="34" charset="-120"/>
              </a:rPr>
              <a:t>Error Classes</a:t>
            </a:r>
            <a:endParaRPr lang="en-US" sz="1897" dirty="0"/>
          </a:p>
        </p:txBody>
      </p:sp>
      <p:sp>
        <p:nvSpPr>
          <p:cNvPr id="8" name="Text 3"/>
          <p:cNvSpPr/>
          <p:nvPr/>
        </p:nvSpPr>
        <p:spPr>
          <a:xfrm>
            <a:off x="6160889" y="2974062"/>
            <a:ext cx="7795022" cy="308372"/>
          </a:xfrm>
          <a:prstGeom prst="rect">
            <a:avLst/>
          </a:prstGeom>
          <a:noFill/>
          <a:ln/>
        </p:spPr>
        <p:txBody>
          <a:bodyPr wrap="none" rtlCol="0" anchor="t"/>
          <a:lstStyle/>
          <a:p>
            <a:pPr algn="l" indent="0" marL="0">
              <a:lnSpc>
                <a:spcPts val="2428"/>
              </a:lnSpc>
              <a:buNone/>
            </a:pPr>
            <a:r>
              <a:rPr lang="en-US" sz="1518" dirty="0">
                <a:solidFill>
                  <a:srgbClr val="2A2742"/>
                </a:solidFill>
                <a:latin typeface="Arimo" pitchFamily="34" charset="0"/>
                <a:ea typeface="Arimo" pitchFamily="34" charset="-122"/>
                <a:cs typeface="Arimo" pitchFamily="34" charset="-120"/>
              </a:rPr>
              <a:t>Create custom error classes to represent different types of errors in your application.</a:t>
            </a:r>
            <a:endParaRPr lang="en-US" sz="1518" dirty="0"/>
          </a:p>
        </p:txBody>
      </p:sp>
      <p:pic>
        <p:nvPicPr>
          <p:cNvPr id="9" name="Image 3" descr="preencoded.png">    </p:cNvPr>
          <p:cNvPicPr>
            <a:picLocks noChangeAspect="1"/>
          </p:cNvPicPr>
          <p:nvPr/>
        </p:nvPicPr>
        <p:blipFill>
          <a:blip r:embed="rId4"/>
          <a:stretch>
            <a:fillRect/>
          </a:stretch>
        </p:blipFill>
        <p:spPr>
          <a:xfrm>
            <a:off x="6160889" y="3860602"/>
            <a:ext cx="481846" cy="481846"/>
          </a:xfrm>
          <a:prstGeom prst="rect">
            <a:avLst/>
          </a:prstGeom>
        </p:spPr>
      </p:pic>
      <p:sp>
        <p:nvSpPr>
          <p:cNvPr id="10" name="Text 4"/>
          <p:cNvSpPr/>
          <p:nvPr/>
        </p:nvSpPr>
        <p:spPr>
          <a:xfrm>
            <a:off x="6160889" y="4535091"/>
            <a:ext cx="2409230" cy="301228"/>
          </a:xfrm>
          <a:prstGeom prst="rect">
            <a:avLst/>
          </a:prstGeom>
          <a:noFill/>
          <a:ln/>
        </p:spPr>
        <p:txBody>
          <a:bodyPr wrap="none" rtlCol="0" anchor="t"/>
          <a:lstStyle/>
          <a:p>
            <a:pPr algn="l" indent="0" marL="0">
              <a:lnSpc>
                <a:spcPts val="2371"/>
              </a:lnSpc>
              <a:buNone/>
            </a:pPr>
            <a:r>
              <a:rPr lang="en-US" sz="1897" b="1" dirty="0">
                <a:solidFill>
                  <a:srgbClr val="2A2742"/>
                </a:solidFill>
                <a:latin typeface="Outfit" pitchFamily="34" charset="0"/>
                <a:ea typeface="Outfit" pitchFamily="34" charset="-122"/>
                <a:cs typeface="Outfit" pitchFamily="34" charset="-120"/>
              </a:rPr>
              <a:t>Error Middleware</a:t>
            </a:r>
            <a:endParaRPr lang="en-US" sz="1897" dirty="0"/>
          </a:p>
        </p:txBody>
      </p:sp>
      <p:sp>
        <p:nvSpPr>
          <p:cNvPr id="11" name="Text 5"/>
          <p:cNvSpPr/>
          <p:nvPr/>
        </p:nvSpPr>
        <p:spPr>
          <a:xfrm>
            <a:off x="6160889" y="4951928"/>
            <a:ext cx="7795022" cy="308372"/>
          </a:xfrm>
          <a:prstGeom prst="rect">
            <a:avLst/>
          </a:prstGeom>
          <a:noFill/>
          <a:ln/>
        </p:spPr>
        <p:txBody>
          <a:bodyPr wrap="none" rtlCol="0" anchor="t"/>
          <a:lstStyle/>
          <a:p>
            <a:pPr algn="l" indent="0" marL="0">
              <a:lnSpc>
                <a:spcPts val="2428"/>
              </a:lnSpc>
              <a:buNone/>
            </a:pPr>
            <a:r>
              <a:rPr lang="en-US" sz="1518" dirty="0">
                <a:solidFill>
                  <a:srgbClr val="2A2742"/>
                </a:solidFill>
                <a:latin typeface="Arimo" pitchFamily="34" charset="0"/>
                <a:ea typeface="Arimo" pitchFamily="34" charset="-122"/>
                <a:cs typeface="Arimo" pitchFamily="34" charset="-120"/>
              </a:rPr>
              <a:t>Implement custom error-handling middleware to handle your application-specific errors.</a:t>
            </a:r>
            <a:endParaRPr lang="en-US" sz="1518" dirty="0"/>
          </a:p>
        </p:txBody>
      </p:sp>
      <p:pic>
        <p:nvPicPr>
          <p:cNvPr id="12" name="Image 4" descr="preencoded.png">    </p:cNvPr>
          <p:cNvPicPr>
            <a:picLocks noChangeAspect="1"/>
          </p:cNvPicPr>
          <p:nvPr/>
        </p:nvPicPr>
        <p:blipFill>
          <a:blip r:embed="rId5"/>
          <a:stretch>
            <a:fillRect/>
          </a:stretch>
        </p:blipFill>
        <p:spPr>
          <a:xfrm>
            <a:off x="6160889" y="5838468"/>
            <a:ext cx="481846" cy="481846"/>
          </a:xfrm>
          <a:prstGeom prst="rect">
            <a:avLst/>
          </a:prstGeom>
        </p:spPr>
      </p:pic>
      <p:sp>
        <p:nvSpPr>
          <p:cNvPr id="13" name="Text 6"/>
          <p:cNvSpPr/>
          <p:nvPr/>
        </p:nvSpPr>
        <p:spPr>
          <a:xfrm>
            <a:off x="6160889" y="6512957"/>
            <a:ext cx="2432328" cy="301228"/>
          </a:xfrm>
          <a:prstGeom prst="rect">
            <a:avLst/>
          </a:prstGeom>
          <a:noFill/>
          <a:ln/>
        </p:spPr>
        <p:txBody>
          <a:bodyPr wrap="none" rtlCol="0" anchor="t"/>
          <a:lstStyle/>
          <a:p>
            <a:pPr algn="l" indent="0" marL="0">
              <a:lnSpc>
                <a:spcPts val="2371"/>
              </a:lnSpc>
              <a:buNone/>
            </a:pPr>
            <a:r>
              <a:rPr lang="en-US" sz="1897" b="1" dirty="0">
                <a:solidFill>
                  <a:srgbClr val="2A2742"/>
                </a:solidFill>
                <a:latin typeface="Outfit" pitchFamily="34" charset="0"/>
                <a:ea typeface="Outfit" pitchFamily="34" charset="-122"/>
                <a:cs typeface="Outfit" pitchFamily="34" charset="-120"/>
              </a:rPr>
              <a:t>Error Transformation</a:t>
            </a:r>
            <a:endParaRPr lang="en-US" sz="1897" dirty="0"/>
          </a:p>
        </p:txBody>
      </p:sp>
      <p:sp>
        <p:nvSpPr>
          <p:cNvPr id="14" name="Text 7"/>
          <p:cNvSpPr/>
          <p:nvPr/>
        </p:nvSpPr>
        <p:spPr>
          <a:xfrm>
            <a:off x="6160889" y="6929795"/>
            <a:ext cx="7795022" cy="308372"/>
          </a:xfrm>
          <a:prstGeom prst="rect">
            <a:avLst/>
          </a:prstGeom>
          <a:noFill/>
          <a:ln/>
        </p:spPr>
        <p:txBody>
          <a:bodyPr wrap="none" rtlCol="0" anchor="t"/>
          <a:lstStyle/>
          <a:p>
            <a:pPr algn="l" indent="0" marL="0">
              <a:lnSpc>
                <a:spcPts val="2428"/>
              </a:lnSpc>
              <a:buNone/>
            </a:pPr>
            <a:r>
              <a:rPr lang="en-US" sz="1518" dirty="0">
                <a:solidFill>
                  <a:srgbClr val="2A2742"/>
                </a:solidFill>
                <a:latin typeface="Arimo" pitchFamily="34" charset="0"/>
                <a:ea typeface="Arimo" pitchFamily="34" charset="-122"/>
                <a:cs typeface="Arimo" pitchFamily="34" charset="-120"/>
              </a:rPr>
              <a:t>Transform errors into a standardized format to ensure consistency in error responses.</a:t>
            </a:r>
            <a:endParaRPr lang="en-US" sz="1518"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406533" y="2874407"/>
            <a:ext cx="4961334" cy="2480667"/>
          </a:xfrm>
          <a:prstGeom prst="rect">
            <a:avLst/>
          </a:prstGeom>
        </p:spPr>
      </p:pic>
      <p:sp>
        <p:nvSpPr>
          <p:cNvPr id="6" name="Text 1"/>
          <p:cNvSpPr/>
          <p:nvPr/>
        </p:nvSpPr>
        <p:spPr>
          <a:xfrm>
            <a:off x="735330" y="741283"/>
            <a:ext cx="7673340" cy="1313259"/>
          </a:xfrm>
          <a:prstGeom prst="rect">
            <a:avLst/>
          </a:prstGeom>
          <a:noFill/>
          <a:ln/>
        </p:spPr>
        <p:txBody>
          <a:bodyPr wrap="square" rtlCol="0" anchor="t"/>
          <a:lstStyle/>
          <a:p>
            <a:pPr indent="0" marL="0">
              <a:lnSpc>
                <a:spcPts val="5170"/>
              </a:lnSpc>
              <a:buNone/>
            </a:pPr>
            <a:r>
              <a:rPr lang="en-US" sz="4136" b="1" dirty="0">
                <a:solidFill>
                  <a:srgbClr val="231971"/>
                </a:solidFill>
                <a:latin typeface="Outfit" pitchFamily="34" charset="0"/>
                <a:ea typeface="Outfit" pitchFamily="34" charset="-122"/>
                <a:cs typeface="Outfit" pitchFamily="34" charset="-120"/>
              </a:rPr>
              <a:t>Best Practices and Recommendations</a:t>
            </a:r>
            <a:endParaRPr lang="en-US" sz="4136" dirty="0"/>
          </a:p>
        </p:txBody>
      </p:sp>
      <p:sp>
        <p:nvSpPr>
          <p:cNvPr id="7" name="Shape 2"/>
          <p:cNvSpPr/>
          <p:nvPr/>
        </p:nvSpPr>
        <p:spPr>
          <a:xfrm>
            <a:off x="735330" y="2369582"/>
            <a:ext cx="7673340" cy="5118735"/>
          </a:xfrm>
          <a:prstGeom prst="roundRect">
            <a:avLst>
              <a:gd name="adj" fmla="val 1724"/>
            </a:avLst>
          </a:prstGeom>
          <a:noFill/>
          <a:ln w="7620">
            <a:solidFill>
              <a:srgbClr val="000000">
                <a:alpha val="8000"/>
              </a:srgbClr>
            </a:solidFill>
            <a:prstDash val="solid"/>
          </a:ln>
        </p:spPr>
      </p:sp>
      <p:sp>
        <p:nvSpPr>
          <p:cNvPr id="8" name="Shape 3"/>
          <p:cNvSpPr/>
          <p:nvPr/>
        </p:nvSpPr>
        <p:spPr>
          <a:xfrm>
            <a:off x="742950" y="2377202"/>
            <a:ext cx="7658100" cy="1275874"/>
          </a:xfrm>
          <a:prstGeom prst="rect">
            <a:avLst/>
          </a:prstGeom>
          <a:solidFill>
            <a:srgbClr val="FFFFFF">
              <a:alpha val="4000"/>
            </a:srgbClr>
          </a:solidFill>
          <a:ln/>
        </p:spPr>
      </p:sp>
      <p:sp>
        <p:nvSpPr>
          <p:cNvPr id="9" name="Text 4"/>
          <p:cNvSpPr/>
          <p:nvPr/>
        </p:nvSpPr>
        <p:spPr>
          <a:xfrm>
            <a:off x="952976" y="2510790"/>
            <a:ext cx="3405187" cy="672465"/>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Avoid Revealing Sensitive Information</a:t>
            </a:r>
            <a:endParaRPr lang="en-US" sz="1654" dirty="0"/>
          </a:p>
        </p:txBody>
      </p:sp>
      <p:sp>
        <p:nvSpPr>
          <p:cNvPr id="10" name="Text 5"/>
          <p:cNvSpPr/>
          <p:nvPr/>
        </p:nvSpPr>
        <p:spPr>
          <a:xfrm>
            <a:off x="4785836" y="2510790"/>
            <a:ext cx="3405187" cy="1008698"/>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Ensure that error messages do not expose sensitive details that could compromise security.</a:t>
            </a:r>
            <a:endParaRPr lang="en-US" sz="1654" dirty="0"/>
          </a:p>
        </p:txBody>
      </p:sp>
      <p:sp>
        <p:nvSpPr>
          <p:cNvPr id="11" name="Shape 6"/>
          <p:cNvSpPr/>
          <p:nvPr/>
        </p:nvSpPr>
        <p:spPr>
          <a:xfrm>
            <a:off x="742950" y="3653076"/>
            <a:ext cx="7658100" cy="1275874"/>
          </a:xfrm>
          <a:prstGeom prst="rect">
            <a:avLst/>
          </a:prstGeom>
          <a:solidFill>
            <a:srgbClr val="000000">
              <a:alpha val="4000"/>
            </a:srgbClr>
          </a:solidFill>
          <a:ln/>
        </p:spPr>
      </p:sp>
      <p:sp>
        <p:nvSpPr>
          <p:cNvPr id="12" name="Text 7"/>
          <p:cNvSpPr/>
          <p:nvPr/>
        </p:nvSpPr>
        <p:spPr>
          <a:xfrm>
            <a:off x="952976" y="3786664"/>
            <a:ext cx="3405187" cy="336233"/>
          </a:xfrm>
          <a:prstGeom prst="rect">
            <a:avLst/>
          </a:prstGeom>
          <a:noFill/>
          <a:ln/>
        </p:spPr>
        <p:txBody>
          <a:bodyPr wrap="non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Provide Meaningful Error Messages</a:t>
            </a:r>
            <a:endParaRPr lang="en-US" sz="1654" dirty="0"/>
          </a:p>
        </p:txBody>
      </p:sp>
      <p:sp>
        <p:nvSpPr>
          <p:cNvPr id="13" name="Text 8"/>
          <p:cNvSpPr/>
          <p:nvPr/>
        </p:nvSpPr>
        <p:spPr>
          <a:xfrm>
            <a:off x="4785836" y="3786664"/>
            <a:ext cx="3405187" cy="1008698"/>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Craft error messages that are informative and helpful for both developers and users.</a:t>
            </a:r>
            <a:endParaRPr lang="en-US" sz="1654" dirty="0"/>
          </a:p>
        </p:txBody>
      </p:sp>
      <p:sp>
        <p:nvSpPr>
          <p:cNvPr id="14" name="Shape 9"/>
          <p:cNvSpPr/>
          <p:nvPr/>
        </p:nvSpPr>
        <p:spPr>
          <a:xfrm>
            <a:off x="742950" y="4928949"/>
            <a:ext cx="7658100" cy="1275874"/>
          </a:xfrm>
          <a:prstGeom prst="rect">
            <a:avLst/>
          </a:prstGeom>
          <a:solidFill>
            <a:srgbClr val="FFFFFF">
              <a:alpha val="4000"/>
            </a:srgbClr>
          </a:solidFill>
          <a:ln/>
        </p:spPr>
      </p:sp>
      <p:sp>
        <p:nvSpPr>
          <p:cNvPr id="15" name="Text 10"/>
          <p:cNvSpPr/>
          <p:nvPr/>
        </p:nvSpPr>
        <p:spPr>
          <a:xfrm>
            <a:off x="952976" y="5062537"/>
            <a:ext cx="3405187" cy="672465"/>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Implement Consistent Error Handling</a:t>
            </a:r>
            <a:endParaRPr lang="en-US" sz="1654" dirty="0"/>
          </a:p>
        </p:txBody>
      </p:sp>
      <p:sp>
        <p:nvSpPr>
          <p:cNvPr id="16" name="Text 11"/>
          <p:cNvSpPr/>
          <p:nvPr/>
        </p:nvSpPr>
        <p:spPr>
          <a:xfrm>
            <a:off x="4785836" y="5062537"/>
            <a:ext cx="3405187" cy="1008698"/>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Apply a consistent approach to error handling throughout your entire Express.js application.</a:t>
            </a:r>
            <a:endParaRPr lang="en-US" sz="1654" dirty="0"/>
          </a:p>
        </p:txBody>
      </p:sp>
      <p:sp>
        <p:nvSpPr>
          <p:cNvPr id="17" name="Shape 12"/>
          <p:cNvSpPr/>
          <p:nvPr/>
        </p:nvSpPr>
        <p:spPr>
          <a:xfrm>
            <a:off x="742950" y="6204823"/>
            <a:ext cx="7658100" cy="1275874"/>
          </a:xfrm>
          <a:prstGeom prst="rect">
            <a:avLst/>
          </a:prstGeom>
          <a:solidFill>
            <a:srgbClr val="000000">
              <a:alpha val="4000"/>
            </a:srgbClr>
          </a:solidFill>
          <a:ln/>
        </p:spPr>
      </p:sp>
      <p:sp>
        <p:nvSpPr>
          <p:cNvPr id="18" name="Text 13"/>
          <p:cNvSpPr/>
          <p:nvPr/>
        </p:nvSpPr>
        <p:spPr>
          <a:xfrm>
            <a:off x="952976" y="6338411"/>
            <a:ext cx="3405187" cy="336233"/>
          </a:xfrm>
          <a:prstGeom prst="rect">
            <a:avLst/>
          </a:prstGeom>
          <a:noFill/>
          <a:ln/>
        </p:spPr>
        <p:txBody>
          <a:bodyPr wrap="non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Integrate Error Monitoring</a:t>
            </a:r>
            <a:endParaRPr lang="en-US" sz="1654" dirty="0"/>
          </a:p>
        </p:txBody>
      </p:sp>
      <p:sp>
        <p:nvSpPr>
          <p:cNvPr id="19" name="Text 14"/>
          <p:cNvSpPr/>
          <p:nvPr/>
        </p:nvSpPr>
        <p:spPr>
          <a:xfrm>
            <a:off x="4785836" y="6338411"/>
            <a:ext cx="3405187" cy="1008698"/>
          </a:xfrm>
          <a:prstGeom prst="rect">
            <a:avLst/>
          </a:prstGeom>
          <a:noFill/>
          <a:ln/>
        </p:spPr>
        <p:txBody>
          <a:bodyPr wrap="square" rtlCol="0" anchor="t"/>
          <a:lstStyle/>
          <a:p>
            <a:pPr indent="0" marL="0">
              <a:lnSpc>
                <a:spcPts val="2647"/>
              </a:lnSpc>
              <a:buNone/>
            </a:pPr>
            <a:r>
              <a:rPr lang="en-US" sz="1654" dirty="0">
                <a:solidFill>
                  <a:srgbClr val="2A2742"/>
                </a:solidFill>
                <a:latin typeface="Arimo" pitchFamily="34" charset="0"/>
                <a:ea typeface="Arimo" pitchFamily="34" charset="-122"/>
                <a:cs typeface="Arimo" pitchFamily="34" charset="-120"/>
              </a:rPr>
              <a:t>Use error monitoring tools to gain visibility into your application's health and performance.</a:t>
            </a:r>
            <a:endParaRPr lang="en-US" sz="1654" dirty="0"/>
          </a:p>
        </p:txBody>
      </p:sp>
      <p:pic>
        <p:nvPicPr>
          <p:cNvPr id="2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4" name="Text 1"/>
          <p:cNvSpPr/>
          <p:nvPr/>
        </p:nvSpPr>
        <p:spPr>
          <a:xfrm>
            <a:off x="793790" y="2342793"/>
            <a:ext cx="13042821" cy="3543895"/>
          </a:xfrm>
          <a:prstGeom prst="rect">
            <a:avLst/>
          </a:prstGeom>
          <a:noFill/>
          <a:ln/>
        </p:spPr>
        <p:txBody>
          <a:bodyPr wrap="square" rtlCol="0" anchor="t"/>
          <a:lstStyle/>
          <a:p>
            <a:pPr indent="0" marL="0">
              <a:lnSpc>
                <a:spcPts val="5581"/>
              </a:lnSpc>
              <a:buNone/>
            </a:pPr>
            <a:r>
              <a:rPr lang="en-US" sz="4465" b="1" i="1" dirty="0">
                <a:solidFill>
                  <a:srgbClr val="231971"/>
                </a:solidFill>
                <a:latin typeface="Outfit" pitchFamily="34" charset="0"/>
                <a:ea typeface="Outfit" pitchFamily="34" charset="-122"/>
                <a:cs typeface="Outfit" pitchFamily="34" charset="-120"/>
              </a:rPr>
              <a:t>Error Handling</a:t>
            </a:r>
            <a:pPr indent="0" marL="0">
              <a:lnSpc>
                <a:spcPts val="5581"/>
              </a:lnSpc>
              <a:buNone/>
            </a:pPr>
            <a:r>
              <a:rPr lang="en-US" sz="4465" b="1" dirty="0">
                <a:solidFill>
                  <a:srgbClr val="231971"/>
                </a:solidFill>
                <a:latin typeface="Outfit" pitchFamily="34" charset="0"/>
                <a:ea typeface="Outfit" pitchFamily="34" charset="-122"/>
                <a:cs typeface="Outfit" pitchFamily="34" charset="-120"/>
              </a:rPr>
              <a:t> refers to how Express catches and processes errors that occur both synchronously and asynchronously. Express comes with a default error handler so you don’t need to write your own to get started.</a:t>
            </a:r>
            <a:endParaRPr lang="en-US" sz="4465" dirty="0"/>
          </a:p>
        </p:txBody>
      </p:sp>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2024-08-11T16:12:24Z</dcterms:created>
  <dcterms:modified xsi:type="dcterms:W3CDTF">2024-08-11T16:12:24Z</dcterms:modified>
</cp:coreProperties>
</file>